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73" r:id="rId3"/>
    <p:sldId id="258" r:id="rId4"/>
    <p:sldId id="275" r:id="rId5"/>
    <p:sldId id="259" r:id="rId6"/>
    <p:sldId id="260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87" d="100"/>
          <a:sy n="87" d="100"/>
        </p:scale>
        <p:origin x="-64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Proizvodnja soli 1908. - 1927.</c:v>
                </c:pt>
              </c:strCache>
            </c:strRef>
          </c:tx>
          <c:cat>
            <c:numRef>
              <c:f>List1!$A$2:$A$21</c:f>
              <c:numCache>
                <c:formatCode>General</c:formatCode>
                <c:ptCount val="20"/>
                <c:pt idx="0">
                  <c:v>1908</c:v>
                </c:pt>
                <c:pt idx="1">
                  <c:v>1909</c:v>
                </c:pt>
                <c:pt idx="2">
                  <c:v>1910</c:v>
                </c:pt>
                <c:pt idx="3">
                  <c:v>1911</c:v>
                </c:pt>
                <c:pt idx="4">
                  <c:v>1912</c:v>
                </c:pt>
                <c:pt idx="5">
                  <c:v>1913</c:v>
                </c:pt>
                <c:pt idx="6">
                  <c:v>1914</c:v>
                </c:pt>
                <c:pt idx="7">
                  <c:v>1915</c:v>
                </c:pt>
                <c:pt idx="8">
                  <c:v>1916</c:v>
                </c:pt>
                <c:pt idx="9">
                  <c:v>1917</c:v>
                </c:pt>
                <c:pt idx="10">
                  <c:v>1918</c:v>
                </c:pt>
                <c:pt idx="11">
                  <c:v>1919</c:v>
                </c:pt>
                <c:pt idx="12">
                  <c:v>1920</c:v>
                </c:pt>
                <c:pt idx="13">
                  <c:v>1921</c:v>
                </c:pt>
                <c:pt idx="14">
                  <c:v>1922</c:v>
                </c:pt>
                <c:pt idx="15">
                  <c:v>1923</c:v>
                </c:pt>
                <c:pt idx="16">
                  <c:v>1924</c:v>
                </c:pt>
                <c:pt idx="17">
                  <c:v>1925</c:v>
                </c:pt>
                <c:pt idx="18">
                  <c:v>1926</c:v>
                </c:pt>
                <c:pt idx="19">
                  <c:v>1927</c:v>
                </c:pt>
              </c:numCache>
            </c:numRef>
          </c:cat>
          <c:val>
            <c:numRef>
              <c:f>List1!$B$2:$B$21</c:f>
              <c:numCache>
                <c:formatCode>General</c:formatCode>
                <c:ptCount val="20"/>
                <c:pt idx="0">
                  <c:v>4750</c:v>
                </c:pt>
                <c:pt idx="1">
                  <c:v>0</c:v>
                </c:pt>
                <c:pt idx="2">
                  <c:v>500</c:v>
                </c:pt>
                <c:pt idx="3">
                  <c:v>4400</c:v>
                </c:pt>
                <c:pt idx="4">
                  <c:v>3400</c:v>
                </c:pt>
                <c:pt idx="5">
                  <c:v>1200</c:v>
                </c:pt>
                <c:pt idx="6">
                  <c:v>2700</c:v>
                </c:pt>
                <c:pt idx="7">
                  <c:v>800</c:v>
                </c:pt>
                <c:pt idx="8">
                  <c:v>4750</c:v>
                </c:pt>
                <c:pt idx="9">
                  <c:v>4850</c:v>
                </c:pt>
                <c:pt idx="10">
                  <c:v>1900</c:v>
                </c:pt>
                <c:pt idx="11">
                  <c:v>3200</c:v>
                </c:pt>
                <c:pt idx="12">
                  <c:v>3200</c:v>
                </c:pt>
                <c:pt idx="13">
                  <c:v>5400</c:v>
                </c:pt>
                <c:pt idx="14">
                  <c:v>8250</c:v>
                </c:pt>
                <c:pt idx="15">
                  <c:v>5000</c:v>
                </c:pt>
                <c:pt idx="16">
                  <c:v>5300</c:v>
                </c:pt>
                <c:pt idx="17">
                  <c:v>4800</c:v>
                </c:pt>
                <c:pt idx="18">
                  <c:v>6300</c:v>
                </c:pt>
                <c:pt idx="19">
                  <c:v>1200</c:v>
                </c:pt>
              </c:numCache>
            </c:numRef>
          </c:val>
        </c:ser>
        <c:axId val="86409216"/>
        <c:axId val="86411136"/>
      </c:barChart>
      <c:catAx>
        <c:axId val="86409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smtClean="0"/>
                  <a:t>Godine proizvodnje</a:t>
                </a:r>
                <a:endParaRPr lang="hr-HR" dirty="0"/>
              </a:p>
            </c:rich>
          </c:tx>
          <c:layout/>
        </c:title>
        <c:numFmt formatCode="General" sourceLinked="1"/>
        <c:majorTickMark val="none"/>
        <c:tickLblPos val="nextTo"/>
        <c:crossAx val="86411136"/>
        <c:crosses val="autoZero"/>
        <c:auto val="1"/>
        <c:lblAlgn val="ctr"/>
        <c:lblOffset val="100"/>
      </c:catAx>
      <c:valAx>
        <c:axId val="86411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smtClean="0"/>
                  <a:t>Proizvodnja u tonama</a:t>
                </a:r>
              </a:p>
            </c:rich>
          </c:tx>
          <c:layout/>
        </c:title>
        <c:numFmt formatCode="General" sourceLinked="1"/>
        <c:tickLblPos val="nextTo"/>
        <c:crossAx val="86409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Postotak proizvodnje 1908. - 1927.</c:v>
                </c:pt>
              </c:strCache>
            </c:strRef>
          </c:tx>
          <c:dLbls>
            <c:dLbl>
              <c:idx val="0"/>
              <c:layout>
                <c:manualLayout>
                  <c:x val="-3.712980225593273E-2"/>
                  <c:y val="2.181283154960894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3.8921328486334783E-2"/>
                  <c:y val="-4.5031887116201924E-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4.7924987460977175E-2"/>
                  <c:y val="7.8816343230645493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7.7561626272111906E-3"/>
                  <c:y val="-1.1333781049335259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9.4706990202717122E-3"/>
                  <c:y val="1.2603227940176957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9.685416440284136E-3"/>
                  <c:y val="5.0916170631741834E-3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3.4159050327390683E-3"/>
                  <c:y val="-2.1575706223646005E-3"/>
                </c:manualLayout>
              </c:layout>
              <c:showCatName val="1"/>
              <c:showPercent val="1"/>
            </c:dLbl>
            <c:dLbl>
              <c:idx val="12"/>
              <c:layout>
                <c:manualLayout>
                  <c:x val="-2.2127104645915552E-2"/>
                  <c:y val="-4.2372238189860231E-3"/>
                </c:manualLayout>
              </c:layout>
              <c:showCatName val="1"/>
              <c:showPercent val="1"/>
            </c:dLbl>
            <c:dLbl>
              <c:idx val="13"/>
              <c:layout>
                <c:manualLayout>
                  <c:x val="1.924811179161643E-2"/>
                  <c:y val="-4.2372238189860231E-3"/>
                </c:manualLayout>
              </c:layout>
              <c:showCatName val="1"/>
              <c:showPercent val="1"/>
            </c:dLbl>
            <c:dLbl>
              <c:idx val="14"/>
              <c:layout>
                <c:manualLayout>
                  <c:x val="9.0347989319647208E-3"/>
                  <c:y val="-1.4763497001528328E-2"/>
                </c:manualLayout>
              </c:layout>
              <c:showCatName val="1"/>
              <c:showPercent val="1"/>
            </c:dLbl>
            <c:dLbl>
              <c:idx val="15"/>
              <c:layout>
                <c:manualLayout>
                  <c:x val="-1.1005276117111863E-2"/>
                  <c:y val="1.729682525280158E-2"/>
                </c:manualLayout>
              </c:layout>
              <c:showCatName val="1"/>
              <c:showPercent val="1"/>
            </c:dLbl>
            <c:dLbl>
              <c:idx val="16"/>
              <c:layout>
                <c:manualLayout>
                  <c:x val="2.1096283087242654E-3"/>
                  <c:y val="-2.0969906671114612E-2"/>
                </c:manualLayout>
              </c:layout>
              <c:showCatName val="1"/>
              <c:showPercent val="1"/>
            </c:dLbl>
            <c:dLbl>
              <c:idx val="17"/>
              <c:layout>
                <c:manualLayout>
                  <c:x val="1.1136597765705117E-2"/>
                  <c:y val="-8.2592471287765926E-3"/>
                </c:manualLayout>
              </c:layout>
              <c:showCatName val="1"/>
              <c:showPercent val="1"/>
            </c:dLbl>
            <c:dLbl>
              <c:idx val="18"/>
              <c:layout>
                <c:manualLayout>
                  <c:x val="3.6139551613085402E-3"/>
                  <c:y val="1.3196884517267847E-2"/>
                </c:manualLayout>
              </c:layout>
              <c:showCatName val="1"/>
              <c:showPercent val="1"/>
            </c:dLbl>
            <c:dLbl>
              <c:idx val="19"/>
              <c:layout>
                <c:manualLayout>
                  <c:x val="-2.2920491444281862E-2"/>
                  <c:y val="1.3203799267171456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numRef>
              <c:f>List1!$A$2:$A$21</c:f>
              <c:numCache>
                <c:formatCode>General</c:formatCode>
                <c:ptCount val="20"/>
                <c:pt idx="0">
                  <c:v>1908</c:v>
                </c:pt>
                <c:pt idx="1">
                  <c:v>1909</c:v>
                </c:pt>
                <c:pt idx="2">
                  <c:v>1910</c:v>
                </c:pt>
                <c:pt idx="3">
                  <c:v>1911</c:v>
                </c:pt>
                <c:pt idx="4">
                  <c:v>1912</c:v>
                </c:pt>
                <c:pt idx="5">
                  <c:v>1913</c:v>
                </c:pt>
                <c:pt idx="6">
                  <c:v>1914</c:v>
                </c:pt>
                <c:pt idx="7">
                  <c:v>1915</c:v>
                </c:pt>
                <c:pt idx="8">
                  <c:v>1916</c:v>
                </c:pt>
                <c:pt idx="9">
                  <c:v>1917</c:v>
                </c:pt>
                <c:pt idx="10">
                  <c:v>1918</c:v>
                </c:pt>
                <c:pt idx="11">
                  <c:v>1919</c:v>
                </c:pt>
                <c:pt idx="12">
                  <c:v>1920</c:v>
                </c:pt>
                <c:pt idx="13">
                  <c:v>1921</c:v>
                </c:pt>
                <c:pt idx="14">
                  <c:v>1922</c:v>
                </c:pt>
                <c:pt idx="15">
                  <c:v>1923</c:v>
                </c:pt>
                <c:pt idx="16">
                  <c:v>1924</c:v>
                </c:pt>
                <c:pt idx="17">
                  <c:v>1925</c:v>
                </c:pt>
                <c:pt idx="18">
                  <c:v>1926</c:v>
                </c:pt>
                <c:pt idx="19">
                  <c:v>1927</c:v>
                </c:pt>
              </c:numCache>
            </c:numRef>
          </c:cat>
          <c:val>
            <c:numRef>
              <c:f>List1!$B$2:$B$21</c:f>
              <c:numCache>
                <c:formatCode>0.00%</c:formatCode>
                <c:ptCount val="20"/>
                <c:pt idx="0">
                  <c:v>6.6063977746870714E-2</c:v>
                </c:pt>
                <c:pt idx="1">
                  <c:v>0</c:v>
                </c:pt>
                <c:pt idx="2">
                  <c:v>6.9541029207232383E-3</c:v>
                </c:pt>
                <c:pt idx="3">
                  <c:v>6.1196105702364355E-2</c:v>
                </c:pt>
                <c:pt idx="4">
                  <c:v>4.7287899860917942E-2</c:v>
                </c:pt>
                <c:pt idx="5">
                  <c:v>1.6689847009735772E-2</c:v>
                </c:pt>
                <c:pt idx="6">
                  <c:v>3.7552155771905432E-2</c:v>
                </c:pt>
                <c:pt idx="7">
                  <c:v>1.1126564673157192E-2</c:v>
                </c:pt>
                <c:pt idx="8">
                  <c:v>6.6063977746870714E-2</c:v>
                </c:pt>
                <c:pt idx="9">
                  <c:v>6.7454798331015323E-2</c:v>
                </c:pt>
                <c:pt idx="10">
                  <c:v>2.6425591098748237E-2</c:v>
                </c:pt>
                <c:pt idx="11">
                  <c:v>4.4506258692628704E-2</c:v>
                </c:pt>
                <c:pt idx="12">
                  <c:v>4.4506258692628704E-2</c:v>
                </c:pt>
                <c:pt idx="13">
                  <c:v>7.5104311543810864E-2</c:v>
                </c:pt>
                <c:pt idx="14">
                  <c:v>0.11474269819193324</c:v>
                </c:pt>
                <c:pt idx="15">
                  <c:v>6.9541029207232291E-2</c:v>
                </c:pt>
                <c:pt idx="16">
                  <c:v>7.3713490959666436E-2</c:v>
                </c:pt>
                <c:pt idx="17">
                  <c:v>6.6759388038942977E-2</c:v>
                </c:pt>
                <c:pt idx="18">
                  <c:v>8.7621696801112661E-2</c:v>
                </c:pt>
                <c:pt idx="19">
                  <c:v>1.6689847009735772E-2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Proizvodnja soli 1991. - 2010.</c:v>
                </c:pt>
              </c:strCache>
            </c:strRef>
          </c:tx>
          <c:cat>
            <c:numRef>
              <c:f>List1!$A$2:$A$21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List1!$B$2:$B$21</c:f>
              <c:numCache>
                <c:formatCode>General</c:formatCode>
                <c:ptCount val="20"/>
                <c:pt idx="0">
                  <c:v>0</c:v>
                </c:pt>
                <c:pt idx="1">
                  <c:v>26250</c:v>
                </c:pt>
                <c:pt idx="2">
                  <c:v>24250</c:v>
                </c:pt>
                <c:pt idx="3">
                  <c:v>16615</c:v>
                </c:pt>
                <c:pt idx="4">
                  <c:v>18400</c:v>
                </c:pt>
                <c:pt idx="5">
                  <c:v>16500</c:v>
                </c:pt>
                <c:pt idx="6">
                  <c:v>14000</c:v>
                </c:pt>
                <c:pt idx="7">
                  <c:v>19900</c:v>
                </c:pt>
                <c:pt idx="8">
                  <c:v>16450</c:v>
                </c:pt>
                <c:pt idx="9">
                  <c:v>17800</c:v>
                </c:pt>
                <c:pt idx="10">
                  <c:v>17700</c:v>
                </c:pt>
                <c:pt idx="11">
                  <c:v>16200</c:v>
                </c:pt>
                <c:pt idx="12">
                  <c:v>15500</c:v>
                </c:pt>
                <c:pt idx="13">
                  <c:v>13300</c:v>
                </c:pt>
                <c:pt idx="14">
                  <c:v>17000</c:v>
                </c:pt>
                <c:pt idx="15">
                  <c:v>17300</c:v>
                </c:pt>
                <c:pt idx="16">
                  <c:v>15500</c:v>
                </c:pt>
                <c:pt idx="17">
                  <c:v>13000</c:v>
                </c:pt>
                <c:pt idx="18">
                  <c:v>13400</c:v>
                </c:pt>
                <c:pt idx="19">
                  <c:v>16100</c:v>
                </c:pt>
              </c:numCache>
            </c:numRef>
          </c:val>
        </c:ser>
        <c:axId val="82496128"/>
        <c:axId val="82883328"/>
      </c:barChart>
      <c:catAx>
        <c:axId val="82496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smtClean="0"/>
                  <a:t>Godine proizvodnje</a:t>
                </a:r>
                <a:endParaRPr lang="hr-HR" dirty="0"/>
              </a:p>
            </c:rich>
          </c:tx>
          <c:layout/>
        </c:title>
        <c:numFmt formatCode="General" sourceLinked="1"/>
        <c:majorTickMark val="none"/>
        <c:tickLblPos val="nextTo"/>
        <c:crossAx val="82883328"/>
        <c:crosses val="autoZero"/>
        <c:auto val="1"/>
        <c:lblAlgn val="ctr"/>
        <c:lblOffset val="100"/>
      </c:catAx>
      <c:valAx>
        <c:axId val="828833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smtClean="0"/>
                  <a:t>Proizvodnja u tonama</a:t>
                </a:r>
              </a:p>
            </c:rich>
          </c:tx>
          <c:layout/>
        </c:title>
        <c:numFmt formatCode="General" sourceLinked="1"/>
        <c:tickLblPos val="nextTo"/>
        <c:crossAx val="82496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Lbls>
            <c:dLbl>
              <c:idx val="0"/>
              <c:layout>
                <c:manualLayout>
                  <c:x val="2.7821028478941676E-2"/>
                  <c:y val="-7.6682889906725124E-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2.3685232523665931E-2"/>
                  <c:y val="2.9405226943778381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7.1883502830617889E-3"/>
                  <c:y val="3.299566866812141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8.3151417175326277E-6"/>
                  <c:y val="1.5748089926828461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6.0850087446576878E-4"/>
                  <c:y val="-1.2952507136527886E-4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1.5937674004809142E-2"/>
                  <c:y val="-1.7646779058899185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1.1821918139284264E-2"/>
                  <c:y val="5.1331055625958577E-3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-1.8987476559077138E-2"/>
                  <c:y val="-3.7017523325475303E-3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-3.8124027457435449E-3"/>
                  <c:y val="-2.6308093596705481E-3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3.5858659819297013E-2"/>
                  <c:y val="-3.1662808461090418E-3"/>
                </c:manualLayout>
              </c:layout>
              <c:showCatName val="1"/>
              <c:showPercent val="1"/>
            </c:dLbl>
            <c:dLbl>
              <c:idx val="14"/>
              <c:layout>
                <c:manualLayout>
                  <c:x val="-1.3969617548945081E-2"/>
                  <c:y val="6.802764685663913E-3"/>
                </c:manualLayout>
              </c:layout>
              <c:showCatName val="1"/>
              <c:showPercent val="1"/>
            </c:dLbl>
            <c:dLbl>
              <c:idx val="15"/>
              <c:layout>
                <c:manualLayout>
                  <c:x val="-6.0235125886459896E-3"/>
                  <c:y val="2.2959162161679054E-2"/>
                </c:manualLayout>
              </c:layout>
              <c:showCatName val="1"/>
              <c:showPercent val="1"/>
            </c:dLbl>
            <c:dLbl>
              <c:idx val="19"/>
              <c:layout>
                <c:manualLayout>
                  <c:x val="7.4346938340891329E-3"/>
                  <c:y val="1.2160346641472241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List1!$A$2:$A$21</c:f>
              <c:strCache>
                <c:ptCount val="4"/>
                <c:pt idx="0">
                  <c:v>1. tromjesečje</c:v>
                </c:pt>
                <c:pt idx="1">
                  <c:v>2. tromjesečje</c:v>
                </c:pt>
                <c:pt idx="2">
                  <c:v>3. tromjesečje</c:v>
                </c:pt>
                <c:pt idx="3">
                  <c:v>4. tromjesečje</c:v>
                </c:pt>
              </c:strCache>
            </c:strRef>
          </c:cat>
          <c:val>
            <c:numRef>
              <c:f>List1!$B$2:$B$21</c:f>
              <c:numCache>
                <c:formatCode>General</c:formatCode>
                <c:ptCount val="20"/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P</a:t>
            </a:r>
            <a:r>
              <a:rPr lang="it-IT" dirty="0" smtClean="0"/>
              <a:t>osto</a:t>
            </a:r>
            <a:r>
              <a:rPr lang="hr-HR" dirty="0" smtClean="0"/>
              <a:t>tak</a:t>
            </a:r>
            <a:r>
              <a:rPr lang="hr-HR" baseline="0" dirty="0" smtClean="0"/>
              <a:t> </a:t>
            </a:r>
            <a:r>
              <a:rPr lang="it-IT" dirty="0" smtClean="0"/>
              <a:t> </a:t>
            </a:r>
            <a:r>
              <a:rPr lang="it-IT" dirty="0"/>
              <a:t>proizvedene soli 1991.-2010</a:t>
            </a:r>
          </a:p>
        </c:rich>
      </c:tx>
      <c:layout>
        <c:manualLayout>
          <c:xMode val="edge"/>
          <c:yMode val="edge"/>
          <c:x val="0.16304355990468467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postoci proizvedene soli 1991.-2010</c:v>
                </c:pt>
              </c:strCache>
            </c:strRef>
          </c:tx>
          <c:dLbls>
            <c:dLbl>
              <c:idx val="1"/>
              <c:layout>
                <c:manualLayout>
                  <c:x val="2.6890529308836387E-2"/>
                  <c:y val="1.0140921480027069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1.3965113735783054E-2"/>
                  <c:y val="1.862601090366810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1.8193241469816282E-2"/>
                  <c:y val="-2.2308005293187726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4.9335629921259975E-3"/>
                  <c:y val="-5.4764086704256617E-4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2.0866469816272964E-2"/>
                  <c:y val="-8.3000020530700162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1.9882217847769064E-2"/>
                  <c:y val="-8.2478976252201609E-3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7.6123140857392822E-3"/>
                  <c:y val="-5.7375529520969004E-3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-1.5272637795275597E-2"/>
                  <c:y val="2.4792375520188842E-3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-6.1179461942257214E-3"/>
                  <c:y val="-2.0079646672875752E-4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2.1966699475065618E-2"/>
                  <c:y val="-2.0079646672875752E-4"/>
                </c:manualLayout>
              </c:layout>
              <c:showCatName val="1"/>
              <c:showPercent val="1"/>
            </c:dLbl>
            <c:dLbl>
              <c:idx val="11"/>
              <c:layout>
                <c:manualLayout>
                  <c:x val="2.1419619422572245E-2"/>
                  <c:y val="-2.3936929689818452E-4"/>
                </c:manualLayout>
              </c:layout>
              <c:showCatName val="1"/>
              <c:showPercent val="1"/>
            </c:dLbl>
            <c:dLbl>
              <c:idx val="14"/>
              <c:layout>
                <c:manualLayout>
                  <c:x val="1.781348425196853E-2"/>
                  <c:y val="9.1283846880795654E-3"/>
                </c:manualLayout>
              </c:layout>
              <c:showCatName val="1"/>
              <c:showPercent val="1"/>
            </c:dLbl>
            <c:dLbl>
              <c:idx val="15"/>
              <c:layout>
                <c:manualLayout>
                  <c:x val="1.4905402449693789E-2"/>
                  <c:y val="2.5745031104010392E-2"/>
                </c:manualLayout>
              </c:layout>
              <c:showCatName val="1"/>
              <c:showPercent val="1"/>
            </c:dLbl>
            <c:dLbl>
              <c:idx val="19"/>
              <c:layout>
                <c:manualLayout>
                  <c:x val="-2.4139326334208224E-3"/>
                  <c:y val="7.2876207967280428E-3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numRef>
              <c:f>List1!$A$2:$A$21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List1!$B$2:$B$21</c:f>
              <c:numCache>
                <c:formatCode>0.00%</c:formatCode>
                <c:ptCount val="20"/>
                <c:pt idx="0">
                  <c:v>0</c:v>
                </c:pt>
                <c:pt idx="1">
                  <c:v>8.0728245659895767E-2</c:v>
                </c:pt>
                <c:pt idx="2">
                  <c:v>7.4577522181046574E-2</c:v>
                </c:pt>
                <c:pt idx="3">
                  <c:v>5.1097135300539727E-2</c:v>
                </c:pt>
                <c:pt idx="4">
                  <c:v>5.6586656005412704E-2</c:v>
                </c:pt>
                <c:pt idx="5">
                  <c:v>5.0743468700505896E-2</c:v>
                </c:pt>
                <c:pt idx="6">
                  <c:v>4.3055064351944394E-2</c:v>
                </c:pt>
                <c:pt idx="7">
                  <c:v>6.1199698614549526E-2</c:v>
                </c:pt>
                <c:pt idx="8">
                  <c:v>5.0589700613534683E-2</c:v>
                </c:pt>
                <c:pt idx="9">
                  <c:v>5.4741438961757892E-2</c:v>
                </c:pt>
                <c:pt idx="10">
                  <c:v>5.4433902787815423E-2</c:v>
                </c:pt>
                <c:pt idx="11">
                  <c:v>4.9820860178678518E-2</c:v>
                </c:pt>
                <c:pt idx="12">
                  <c:v>4.7668106961081314E-2</c:v>
                </c:pt>
                <c:pt idx="13">
                  <c:v>4.0902311134347308E-2</c:v>
                </c:pt>
                <c:pt idx="14">
                  <c:v>5.2281149570218108E-2</c:v>
                </c:pt>
                <c:pt idx="15">
                  <c:v>5.3203758092045576E-2</c:v>
                </c:pt>
                <c:pt idx="16">
                  <c:v>4.7668106961081314E-2</c:v>
                </c:pt>
                <c:pt idx="17">
                  <c:v>3.9979702612519874E-2</c:v>
                </c:pt>
                <c:pt idx="18">
                  <c:v>4.1209847308289492E-2</c:v>
                </c:pt>
                <c:pt idx="19">
                  <c:v>4.9513324004736237E-2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1908. - 1927.</c:v>
                </c:pt>
              </c:strCache>
            </c:strRef>
          </c:tx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71900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1991. - 2010.</c:v>
                </c:pt>
              </c:strCache>
            </c:strRef>
          </c:tx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325169</c:v>
                </c:pt>
              </c:numCache>
            </c:numRef>
          </c:val>
        </c:ser>
        <c:axId val="88450560"/>
        <c:axId val="88452096"/>
      </c:barChart>
      <c:catAx>
        <c:axId val="88450560"/>
        <c:scaling>
          <c:orientation val="minMax"/>
        </c:scaling>
        <c:axPos val="b"/>
        <c:numFmt formatCode="General" sourceLinked="1"/>
        <c:majorTickMark val="none"/>
        <c:tickLblPos val="nextTo"/>
        <c:crossAx val="88452096"/>
        <c:crosses val="autoZero"/>
        <c:auto val="1"/>
        <c:lblAlgn val="ctr"/>
        <c:lblOffset val="100"/>
      </c:catAx>
      <c:valAx>
        <c:axId val="88452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smtClean="0"/>
                  <a:t>Proizvodnja</a:t>
                </a:r>
                <a:r>
                  <a:rPr lang="hr-HR" baseline="0" dirty="0" smtClean="0"/>
                  <a:t> u tonama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8450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85EDF-466D-4CAC-B93C-1B7C3B099E89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F47E4-2465-4FF0-B4D4-87FC2476D27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47E4-2465-4FF0-B4D4-87FC2476D27B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47E4-2465-4FF0-B4D4-87FC2476D27B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CA96B93-34A0-46C4-96A7-ABBE291FD923}" type="datetimeFigureOut">
              <a:rPr lang="hr-HR" smtClean="0"/>
              <a:pPr/>
              <a:t>24.5.2011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FA28DAC-B505-4333-88E8-FB68DE6F8D7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Hrvoje\My%20Documents\My%20Videos\SOL_0001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5122912" cy="101897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SOL BIJELO ZLATO</a:t>
            </a:r>
            <a:endParaRPr lang="hr-HR" sz="4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proizvodnje soli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Sol se na Pagu proizvodi više od tisuću godina, a od davnina je paška sol bila iznimno cijenjena po kvaliteti. Sadrži čak 75 minerala, od kojih je većina nužna za ljudsko zdravlje.</a:t>
            </a:r>
          </a:p>
          <a:p>
            <a:r>
              <a:rPr lang="vi-VN" dirty="0" smtClean="0"/>
              <a:t>Paška solana proizvodi oko 20.000 tona soli godišnje, što je oko 80 posto domaće proizvodnje. Ima zaliha salamure za veću proizvodnju, jer se od 100 kilograma salamure dobije između 22 i 23 kilograma soli.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Proizvodnja soli 1908. – 1927.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ovom razdoblju sol se </a:t>
            </a:r>
            <a:r>
              <a:rPr lang="hr-HR" dirty="0" smtClean="0">
                <a:cs typeface="Times New Roman" pitchFamily="18" charset="0"/>
              </a:rPr>
              <a:t>obrađivala</a:t>
            </a:r>
            <a:r>
              <a:rPr lang="hr-HR" dirty="0" smtClean="0"/>
              <a:t> na ruke, </a:t>
            </a:r>
            <a:r>
              <a:rPr lang="hr-HR" dirty="0" err="1" smtClean="0"/>
              <a:t>tj</a:t>
            </a:r>
            <a:r>
              <a:rPr lang="hr-HR" dirty="0" smtClean="0"/>
              <a:t>. prirodnim isparavanjem  salamure tijekom ljetnih mjeseci i sakupljala se ručno</a:t>
            </a:r>
          </a:p>
          <a:p>
            <a:r>
              <a:rPr lang="hr-HR" dirty="0" smtClean="0"/>
              <a:t>Po nekim podacima proizvodnja soli u tom razdoblju je bila veoma slaba, ispod 10000 t.</a:t>
            </a:r>
          </a:p>
          <a:p>
            <a:r>
              <a:rPr lang="hr-HR" dirty="0" smtClean="0"/>
              <a:t>Proizvodnja je bila uvjetovana vremenskim (ne)prilikama; kad je bilo više sunca bila je i proizvodnja bolja,a kad su vladala duža kišna razdoblja bilo je i manje soli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/>
        </p:nvGraphicFramePr>
        <p:xfrm>
          <a:off x="0" y="285728"/>
          <a:ext cx="8858248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/>
          <p:nvPr/>
        </p:nvGraphicFramePr>
        <p:xfrm>
          <a:off x="285720" y="642918"/>
          <a:ext cx="842968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Proizvodnja soli 1991. – 2010.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Strojna proizvodnja soli počinje 1981. godine</a:t>
            </a:r>
          </a:p>
          <a:p>
            <a:r>
              <a:rPr lang="hr-HR" dirty="0" smtClean="0"/>
              <a:t>Nakon uvođenja strojne proizvodnja povećava se i količina proizvedene soli i ona je veća od 20000t.</a:t>
            </a:r>
          </a:p>
          <a:p>
            <a:r>
              <a:rPr lang="hr-HR" dirty="0" smtClean="0"/>
              <a:t>Na strojnu proizvodnju više ne utječu toliko klimatski uvjeti, cijena soli se smanjila i prestaje potražnja za sezonskim radnicima</a:t>
            </a:r>
          </a:p>
          <a:p>
            <a:r>
              <a:rPr lang="hr-HR" dirty="0" smtClean="0"/>
              <a:t>Proizvodnja je stalna i ovisi samo o tržištu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500034" y="642918"/>
          <a:ext cx="8215370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428596" y="500042"/>
          <a:ext cx="8358246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on 2"/>
          <p:cNvGraphicFramePr/>
          <p:nvPr/>
        </p:nvGraphicFramePr>
        <p:xfrm>
          <a:off x="0" y="428604"/>
          <a:ext cx="9144000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Možemo zaključiti da je proizvodnja paške soli porasla za četiri puta od kad su se uveli strojevi u proizvodnju</a:t>
            </a:r>
          </a:p>
          <a:p>
            <a:r>
              <a:rPr lang="hr-HR" dirty="0" smtClean="0"/>
              <a:t>Proizvodnju soli više ne određuju vremenski uvjeti i raspoloživi ljudski resorsi, već samo trenutačna potražnja tržišta i cijena.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Usporedba 1908-1927 i 1991.-2010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L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5780" y="757198"/>
            <a:ext cx="7294612" cy="583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rvoje\My Documents\My Pictures\SLIKE\croatia_dalmatia_zadar_nin_so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4648"/>
            <a:ext cx="9144000" cy="61233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7772400" cy="1002035"/>
          </a:xfrm>
          <a:ln>
            <a:noFill/>
          </a:ln>
        </p:spPr>
        <p:txBody>
          <a:bodyPr/>
          <a:lstStyle/>
          <a:p>
            <a:r>
              <a:rPr lang="hr-HR" sz="3600" b="0" dirty="0" smtClean="0">
                <a:ln w="12700">
                  <a:noFill/>
                </a:ln>
                <a:solidFill>
                  <a:srgbClr val="C00000"/>
                </a:solidFill>
                <a:effectLst/>
                <a:latin typeface="+mn-lt"/>
              </a:rPr>
              <a:t>Proizvodnja soli kroz povijest</a:t>
            </a:r>
            <a:endParaRPr lang="hr-HR" sz="3600" b="0" dirty="0">
              <a:ln w="12700"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7772400" cy="1509712"/>
          </a:xfrm>
        </p:spPr>
        <p:txBody>
          <a:bodyPr>
            <a:normAutofit fontScale="92500" lnSpcReduction="20000"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Proizvodnja soli u Pagu</a:t>
            </a:r>
          </a:p>
          <a:p>
            <a:r>
              <a:rPr lang="hr-HR" sz="3600" dirty="0" smtClean="0">
                <a:solidFill>
                  <a:srgbClr val="C00000"/>
                </a:solidFill>
              </a:rPr>
              <a:t>          1908. - 1927.</a:t>
            </a:r>
          </a:p>
          <a:p>
            <a:r>
              <a:rPr lang="hr-HR" sz="3600" dirty="0" smtClean="0">
                <a:solidFill>
                  <a:srgbClr val="C00000"/>
                </a:solidFill>
              </a:rPr>
              <a:t>           1991. - 2010.</a:t>
            </a:r>
          </a:p>
          <a:p>
            <a:endParaRPr lang="hr-H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5040560" cy="1143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+mn-lt"/>
              </a:rPr>
              <a:t>Čovjek otkriva sol</a:t>
            </a:r>
            <a:endParaRPr lang="hr-HR" sz="3600" dirty="0">
              <a:latin typeface="+mn-lt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91182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hr-HR" dirty="0" smtClean="0">
                <a:solidFill>
                  <a:schemeClr val="tx2"/>
                </a:solidFill>
              </a:rPr>
              <a:t>Oko 10000. godina pr. Kr. čovjek otkriva sol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tx2"/>
                </a:solidFill>
              </a:rPr>
              <a:t>Sol je bila jako važna u prošlosti:</a:t>
            </a:r>
          </a:p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       	- stari Kinezi je koriste kao sredstvo plaćanja,</a:t>
            </a:r>
          </a:p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		- rimski vojnici kao plaću dobivaju sol</a:t>
            </a:r>
          </a:p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		- Egipćani  je koriste za mumificiranje</a:t>
            </a:r>
          </a:p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		- Grci mijenjaju robu za sol</a:t>
            </a:r>
          </a:p>
          <a:p>
            <a:pPr marL="624078" indent="-514350">
              <a:buFont typeface="Wingdings" pitchFamily="2" charset="2"/>
              <a:buChar char="§"/>
            </a:pPr>
            <a:endParaRPr lang="hr-HR" dirty="0" smtClean="0">
              <a:solidFill>
                <a:schemeClr val="tx2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tx2"/>
                </a:solidFill>
              </a:rPr>
              <a:t>Solarstvo postaje jedno od glavnih zanimanja pučanstva.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tx2"/>
                </a:solidFill>
              </a:rPr>
              <a:t>Prvi gradovi nastali su blizu nalazišta soli.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3672408"/>
          </a:xfrm>
        </p:spPr>
        <p:txBody>
          <a:bodyPr>
            <a:normAutofit fontScale="55000" lnSpcReduction="20000"/>
          </a:bodyPr>
          <a:lstStyle/>
          <a:p>
            <a:r>
              <a:rPr lang="hr-HR" sz="5100" dirty="0" smtClean="0"/>
              <a:t>Isus je za svoje sljedbenike rekao da su “Sol Zemlje”</a:t>
            </a:r>
          </a:p>
          <a:p>
            <a:endParaRPr lang="hr-HR" sz="5100" dirty="0" smtClean="0"/>
          </a:p>
          <a:p>
            <a:r>
              <a:rPr lang="hr-HR" sz="5100" dirty="0" smtClean="0"/>
              <a:t>Sol  je: </a:t>
            </a:r>
          </a:p>
          <a:p>
            <a:endParaRPr lang="hr-HR" sz="510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hr-HR" sz="5100" dirty="0" smtClean="0"/>
              <a:t> donosila kolonijalnu moć,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hr-HR" sz="5100" dirty="0" smtClean="0"/>
              <a:t> dovodila do ratova,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hr-HR" sz="5100" dirty="0" smtClean="0"/>
              <a:t> pospiješila razvoj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hr-HR" sz="5100" dirty="0" smtClean="0"/>
              <a:t>  trgovine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/>
          </a:p>
        </p:txBody>
      </p:sp>
      <p:pic>
        <p:nvPicPr>
          <p:cNvPr id="1027" name="Picture 3" descr="C:\Documents and Settings\Hrvoje\My Documents\My Pictures\SLIKE\PAG_sakupljanje_soli_nekad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479203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5112568" cy="926976"/>
          </a:xfrm>
        </p:spPr>
        <p:txBody>
          <a:bodyPr/>
          <a:lstStyle/>
          <a:p>
            <a:r>
              <a:rPr lang="hr-HR" dirty="0" smtClean="0"/>
              <a:t> Pag - grad soli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28800"/>
            <a:ext cx="5220072" cy="482453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Smatra se da su Rimljani izgradili prve solane na Pagu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Prvi povijesni pisani podatak spominje pašku solanu 999. g. u oporuci  Agape kćeri zadarskog tribuna Dabra u kojoj ostavlja dijelove paške solane samostanu sv. Krševa.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Građena je među prvima na našoj obali</a:t>
            </a:r>
          </a:p>
        </p:txBody>
      </p:sp>
      <p:pic>
        <p:nvPicPr>
          <p:cNvPr id="1026" name="Picture 2" descr="C:\Documents and Settings\Hrvoje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467100" cy="45910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87208" cy="794352"/>
          </a:xfrm>
        </p:spPr>
        <p:txBody>
          <a:bodyPr>
            <a:normAutofit/>
          </a:bodyPr>
          <a:lstStyle/>
          <a:p>
            <a:r>
              <a:rPr lang="hr-HR" dirty="0" smtClean="0"/>
              <a:t>Paška solana kroz 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5004048" cy="544522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U 14. stoljeću za vladanja ugarsko-hrvatskog kralja Ludovika I. Anžuvinca dostiže velik kapacitet te izvoz soli postaje velik.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Početkom 15. stoljeća (1409. g.) Venecija je preuzela vlast nad Pagom.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Kupoprodajnim je ugovorima zagospodarila solanom.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Neće se odreći paške solane sve do svoje propasti 1797. g.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0464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59216" cy="722344"/>
          </a:xfrm>
        </p:spPr>
        <p:txBody>
          <a:bodyPr>
            <a:normAutofit/>
          </a:bodyPr>
          <a:lstStyle/>
          <a:p>
            <a:r>
              <a:rPr lang="hr-HR" dirty="0" smtClean="0"/>
              <a:t>Sol u Pagu od 18. do 20. stoljeća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5076056" cy="544522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U drugoj polovici 18. stoljeća Venecija je zabranila proizvodnju soli u Dalmaciji osim na Pagu i otocima Levanta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Uvode monopol na proizvodnju i prodaju soli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Paška solana postaje glavna solana za Veneciju, a Mlečani glavni trgovci solju.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Nakon pada Mletačke republike uspostavljena je austrijska vlast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/>
                </a:solidFill>
              </a:rPr>
              <a:t>Austrija postupno širi i unaprijeđuje proizvodnju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1739"/>
          <a:stretch>
            <a:fillRect/>
          </a:stretch>
        </p:blipFill>
        <p:spPr bwMode="auto">
          <a:xfrm>
            <a:off x="5220073" y="1340768"/>
            <a:ext cx="3923928" cy="357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18701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hr-HR" dirty="0" smtClean="0"/>
              <a:t>Sol - sredstvo plaćanja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24"/>
            <a:ext cx="4644008" cy="4325112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tx2"/>
                </a:solidFill>
              </a:rPr>
              <a:t>Sve se mjerilo i obračunavalo solju,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tx2"/>
                </a:solidFill>
              </a:rPr>
              <a:t>Komunalni redari bili su plaćani određenom količinom soli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tx2"/>
                </a:solidFill>
              </a:rPr>
              <a:t>1778. g. Paški asignat – prvi tiskani novac</a:t>
            </a:r>
          </a:p>
          <a:p>
            <a:endParaRPr lang="hr-HR" dirty="0"/>
          </a:p>
        </p:txBody>
      </p:sp>
      <p:pic>
        <p:nvPicPr>
          <p:cNvPr id="1026" name="Picture 2" descr="C:\Documents and Settings\Hrvoje\My Documents\My Pictures\SLIKE\paski-asig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977" y="2204864"/>
            <a:ext cx="4600511" cy="3764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248472" cy="1143000"/>
          </a:xfrm>
        </p:spPr>
        <p:txBody>
          <a:bodyPr/>
          <a:lstStyle/>
          <a:p>
            <a:r>
              <a:rPr lang="hr-HR" dirty="0" smtClean="0"/>
              <a:t>Skladišta soli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5220072" cy="518457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600" dirty="0" smtClean="0">
                <a:solidFill>
                  <a:schemeClr val="tx2"/>
                </a:solidFill>
              </a:rPr>
              <a:t>Prvi podatak potječe iz 1368. g.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600" dirty="0" smtClean="0">
                <a:solidFill>
                  <a:schemeClr val="tx2"/>
                </a:solidFill>
              </a:rPr>
              <a:t>U vrijeme mletačke vladavine postojala su tri skladišta,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600" dirty="0" smtClean="0">
                <a:solidFill>
                  <a:schemeClr val="tx2"/>
                </a:solidFill>
              </a:rPr>
              <a:t>1847. g. nalazimo pet velikih „magazina“ sa imenima: Franjo Josip, Ludovik, Ivan Krstitelj, Ferdinand Maksimilijan i Sveti Marko.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600" dirty="0" smtClean="0">
                <a:solidFill>
                  <a:schemeClr val="tx2"/>
                </a:solidFill>
              </a:rPr>
              <a:t>U međuvremenu njihov se broj povećavao, a 1945. god. bilo ih je kao i danas devet.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-4444" t="20036"/>
          <a:stretch>
            <a:fillRect/>
          </a:stretch>
        </p:blipFill>
        <p:spPr bwMode="auto">
          <a:xfrm>
            <a:off x="5015793" y="908720"/>
            <a:ext cx="39473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3865"/>
          <a:stretch>
            <a:fillRect/>
          </a:stretch>
        </p:blipFill>
        <p:spPr bwMode="auto">
          <a:xfrm>
            <a:off x="5379507" y="3645024"/>
            <a:ext cx="3530807" cy="25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372</TotalTime>
  <Words>675</Words>
  <Application>Microsoft Office PowerPoint</Application>
  <PresentationFormat>On-screen Show (4:3)</PresentationFormat>
  <Paragraphs>104</Paragraphs>
  <Slides>19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SOL BIJELO ZLATO</vt:lpstr>
      <vt:lpstr>Proizvodnja soli kroz povijest</vt:lpstr>
      <vt:lpstr>Čovjek otkriva sol</vt:lpstr>
      <vt:lpstr>Slide 4</vt:lpstr>
      <vt:lpstr> Pag - grad soli</vt:lpstr>
      <vt:lpstr>Paška solana kroz povijest</vt:lpstr>
      <vt:lpstr>Sol u Pagu od 18. do 20. stoljeća</vt:lpstr>
      <vt:lpstr>Sol - sredstvo plaćanja</vt:lpstr>
      <vt:lpstr>Skladišta soli</vt:lpstr>
      <vt:lpstr>Povijest proizvodnje soli</vt:lpstr>
      <vt:lpstr>Proizvodnja soli 1908. – 1927.</vt:lpstr>
      <vt:lpstr>Slide 12</vt:lpstr>
      <vt:lpstr>Slide 13</vt:lpstr>
      <vt:lpstr>Proizvodnja soli 1991. – 2010.</vt:lpstr>
      <vt:lpstr>Slide 15</vt:lpstr>
      <vt:lpstr>Slide 16</vt:lpstr>
      <vt:lpstr>Zaključak</vt:lpstr>
      <vt:lpstr>Usporedba 1908-1927 i 1991.-2010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PAŠKA SOL</dc:title>
  <dc:creator>Učenik</dc:creator>
  <cp:lastModifiedBy>Hrvoje</cp:lastModifiedBy>
  <cp:revision>41</cp:revision>
  <dcterms:created xsi:type="dcterms:W3CDTF">2011-03-22T15:53:45Z</dcterms:created>
  <dcterms:modified xsi:type="dcterms:W3CDTF">2011-05-24T12:27:00Z</dcterms:modified>
</cp:coreProperties>
</file>