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5" r:id="rId1"/>
  </p:sldMasterIdLst>
  <p:notesMasterIdLst>
    <p:notesMasterId r:id="rId17"/>
  </p:notesMasterIdLst>
  <p:sldIdLst>
    <p:sldId id="256" r:id="rId2"/>
    <p:sldId id="257" r:id="rId3"/>
    <p:sldId id="265" r:id="rId4"/>
    <p:sldId id="264" r:id="rId5"/>
    <p:sldId id="258" r:id="rId6"/>
    <p:sldId id="259" r:id="rId7"/>
    <p:sldId id="260" r:id="rId8"/>
    <p:sldId id="261" r:id="rId9"/>
    <p:sldId id="262" r:id="rId10"/>
    <p:sldId id="266" r:id="rId11"/>
    <p:sldId id="267" r:id="rId12"/>
    <p:sldId id="271" r:id="rId13"/>
    <p:sldId id="268" r:id="rId14"/>
    <p:sldId id="275" r:id="rId15"/>
    <p:sldId id="274" r:id="rId16"/>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vij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4B2A6-0FC9-4B28-B0C1-435BABA64DBC}" type="datetimeFigureOut">
              <a:rPr lang="hr-HR" smtClean="0"/>
              <a:t>5.11.2015.</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5A60F-644F-4EAF-8FFC-857F01E66037}" type="slidenum">
              <a:rPr lang="hr-HR" smtClean="0"/>
              <a:t>‹#›</a:t>
            </a:fld>
            <a:endParaRPr lang="hr-HR"/>
          </a:p>
        </p:txBody>
      </p:sp>
    </p:spTree>
    <p:extLst>
      <p:ext uri="{BB962C8B-B14F-4D97-AF65-F5344CB8AC3E}">
        <p14:creationId xmlns:p14="http://schemas.microsoft.com/office/powerpoint/2010/main" val="258962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59015E0D-8E8F-4DF9-B255-D990577DDF02}" type="slidenum">
              <a:rPr lang="en-US" smtClean="0"/>
              <a:pPr/>
              <a:t>12</a:t>
            </a:fld>
            <a:endParaRPr lang="en-US"/>
          </a:p>
        </p:txBody>
      </p:sp>
    </p:spTree>
    <p:extLst>
      <p:ext uri="{BB962C8B-B14F-4D97-AF65-F5344CB8AC3E}">
        <p14:creationId xmlns:p14="http://schemas.microsoft.com/office/powerpoint/2010/main" val="1139103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63C4CD-319A-45AD-AB1F-9E5C19F36DA8}" type="datetimeFigureOut">
              <a:rPr lang="hr-HR" smtClean="0"/>
              <a:t>5.11.2015.</a:t>
            </a:fld>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E41C69-8B66-4A47-B3B0-302FEF9CB71E}"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3C4CD-319A-45AD-AB1F-9E5C19F36DA8}" type="datetimeFigureOut">
              <a:rPr lang="hr-HR" smtClean="0"/>
              <a:t>5.11.2015.</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56E41C69-8B66-4A47-B3B0-302FEF9CB71E}"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3C4CD-319A-45AD-AB1F-9E5C19F36DA8}" type="datetimeFigureOut">
              <a:rPr lang="hr-HR" smtClean="0"/>
              <a:t>5.11.2015.</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56E41C69-8B66-4A47-B3B0-302FEF9CB71E}" type="slidenum">
              <a:rPr lang="hr-HR" smtClean="0"/>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smtClean="0"/>
              <a:t>Click to edit Master title style</a:t>
            </a:r>
            <a:endParaRPr lang="hr-HR"/>
          </a:p>
        </p:txBody>
      </p:sp>
      <p:sp>
        <p:nvSpPr>
          <p:cNvPr id="3" name="Content Placeholder 2"/>
          <p:cNvSpPr>
            <a:spLocks noGrp="1"/>
          </p:cNvSpPr>
          <p:nvPr>
            <p:ph sz="quarter" idx="1"/>
          </p:nvPr>
        </p:nvSpPr>
        <p:spPr>
          <a:xfrm>
            <a:off x="914400" y="2286000"/>
            <a:ext cx="36957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762500" y="2286000"/>
            <a:ext cx="36957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half" idx="3"/>
          </p:nvPr>
        </p:nvSpPr>
        <p:spPr>
          <a:xfrm>
            <a:off x="914400" y="4191000"/>
            <a:ext cx="75438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Date Placeholder 5"/>
          <p:cNvSpPr>
            <a:spLocks noGrp="1"/>
          </p:cNvSpPr>
          <p:nvPr>
            <p:ph type="dt" sz="half" idx="10"/>
          </p:nvPr>
        </p:nvSpPr>
        <p:spPr>
          <a:xfrm>
            <a:off x="6629400" y="6096000"/>
            <a:ext cx="2286000" cy="304800"/>
          </a:xfrm>
        </p:spPr>
        <p:txBody>
          <a:bodyPr/>
          <a:lstStyle>
            <a:lvl1pPr>
              <a:defRPr/>
            </a:lvl1pPr>
          </a:lstStyle>
          <a:p>
            <a:endParaRPr lang="en-US" altLang="en-US"/>
          </a:p>
        </p:txBody>
      </p:sp>
      <p:sp>
        <p:nvSpPr>
          <p:cNvPr id="7" name="Footer Placeholder 6"/>
          <p:cNvSpPr>
            <a:spLocks noGrp="1"/>
          </p:cNvSpPr>
          <p:nvPr>
            <p:ph type="ftr" sz="quarter" idx="11"/>
          </p:nvPr>
        </p:nvSpPr>
        <p:spPr>
          <a:xfrm>
            <a:off x="2286000" y="6096000"/>
            <a:ext cx="4343400" cy="534988"/>
          </a:xfrm>
        </p:spPr>
        <p:txBody>
          <a:bodyPr/>
          <a:lstStyle>
            <a:lvl1pPr>
              <a:defRPr/>
            </a:lvl1pPr>
          </a:lstStyle>
          <a:p>
            <a:r>
              <a:rPr lang="en-US" altLang="en-US" smtClean="0"/>
              <a:t>OŠ Bartula Kašića, UV, 14. 09 2012.g.</a:t>
            </a:r>
            <a:endParaRPr lang="en-US" altLang="en-US"/>
          </a:p>
        </p:txBody>
      </p:sp>
      <p:sp>
        <p:nvSpPr>
          <p:cNvPr id="8" name="Slide Number Placeholder 7"/>
          <p:cNvSpPr>
            <a:spLocks noGrp="1"/>
          </p:cNvSpPr>
          <p:nvPr>
            <p:ph type="sldNum" sz="quarter" idx="12"/>
          </p:nvPr>
        </p:nvSpPr>
        <p:spPr>
          <a:xfrm>
            <a:off x="6629400" y="6400800"/>
            <a:ext cx="2286000" cy="228600"/>
          </a:xfrm>
        </p:spPr>
        <p:txBody>
          <a:bodyPr/>
          <a:lstStyle>
            <a:lvl1pPr>
              <a:defRPr/>
            </a:lvl1pPr>
          </a:lstStyle>
          <a:p>
            <a:fld id="{3D36AF14-BBF9-4537-8FF9-264650D99154}" type="slidenum">
              <a:rPr lang="en-US" altLang="en-US"/>
              <a:pPr/>
              <a:t>‹#›</a:t>
            </a:fld>
            <a:endParaRPr lang="en-US" altLang="en-US"/>
          </a:p>
        </p:txBody>
      </p:sp>
    </p:spTree>
    <p:extLst>
      <p:ext uri="{BB962C8B-B14F-4D97-AF65-F5344CB8AC3E}">
        <p14:creationId xmlns:p14="http://schemas.microsoft.com/office/powerpoint/2010/main" val="198337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3C4CD-319A-45AD-AB1F-9E5C19F36DA8}" type="datetimeFigureOut">
              <a:rPr lang="hr-HR" smtClean="0"/>
              <a:t>5.11.2015.</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56E41C69-8B66-4A47-B3B0-302FEF9CB71E}" type="slidenum">
              <a:rPr lang="hr-HR" smtClean="0"/>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E63C4CD-319A-45AD-AB1F-9E5C19F36DA8}" type="datetimeFigureOut">
              <a:rPr lang="hr-HR" smtClean="0"/>
              <a:t>5.11.2015.</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56E41C69-8B66-4A47-B3B0-302FEF9CB71E}" type="slidenum">
              <a:rPr lang="hr-HR" smtClean="0"/>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63C4CD-319A-45AD-AB1F-9E5C19F36DA8}" type="datetimeFigureOut">
              <a:rPr lang="hr-HR" smtClean="0"/>
              <a:t>5.11.2015.</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56E41C69-8B66-4A47-B3B0-302FEF9CB71E}" type="slidenum">
              <a:rPr lang="hr-HR" smtClean="0"/>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63C4CD-319A-45AD-AB1F-9E5C19F36DA8}" type="datetimeFigureOut">
              <a:rPr lang="hr-HR" smtClean="0"/>
              <a:t>5.11.2015.</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56E41C69-8B66-4A47-B3B0-302FEF9CB71E}"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E63C4CD-319A-45AD-AB1F-9E5C19F36DA8}" type="datetimeFigureOut">
              <a:rPr lang="hr-HR" smtClean="0"/>
              <a:t>5.11.2015.</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56E41C69-8B66-4A47-B3B0-302FEF9CB71E}" type="slidenum">
              <a:rPr lang="hr-HR" smtClean="0"/>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63C4CD-319A-45AD-AB1F-9E5C19F36DA8}" type="datetimeFigureOut">
              <a:rPr lang="hr-HR" smtClean="0"/>
              <a:t>5.11.2015.</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56E41C69-8B66-4A47-B3B0-302FEF9CB71E}"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E63C4CD-319A-45AD-AB1F-9E5C19F36DA8}" type="datetimeFigureOut">
              <a:rPr lang="hr-HR" smtClean="0"/>
              <a:t>5.11.2015.</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56E41C69-8B66-4A47-B3B0-302FEF9CB71E}"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63C4CD-319A-45AD-AB1F-9E5C19F36DA8}" type="datetimeFigureOut">
              <a:rPr lang="hr-HR" smtClean="0"/>
              <a:t>5.11.2015.</a:t>
            </a:fld>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E41C69-8B66-4A47-B3B0-302FEF9CB71E}" type="slidenum">
              <a:rPr lang="hr-HR" smtClean="0"/>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63C4CD-319A-45AD-AB1F-9E5C19F36DA8}" type="datetimeFigureOut">
              <a:rPr lang="hr-HR" smtClean="0"/>
              <a:t>5.11.2015.</a:t>
            </a:fld>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E41C69-8B66-4A47-B3B0-302FEF9CB71E}"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1143000"/>
          </a:xfrm>
        </p:spPr>
        <p:txBody>
          <a:bodyPr>
            <a:normAutofit fontScale="90000"/>
          </a:bodyPr>
          <a:lstStyle/>
          <a:p>
            <a:pPr algn="ctr"/>
            <a:r>
              <a:rPr lang="pl-PL" dirty="0" smtClean="0"/>
              <a:t>Planiranje i programiranje rada za djecu s teškoćama</a:t>
            </a:r>
            <a:endParaRPr lang="hr-H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3284984"/>
            <a:ext cx="6647177"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niOkvir 3"/>
          <p:cNvSpPr txBox="1"/>
          <p:nvPr/>
        </p:nvSpPr>
        <p:spPr>
          <a:xfrm>
            <a:off x="4355976" y="5661248"/>
            <a:ext cx="4248472" cy="584775"/>
          </a:xfrm>
          <a:prstGeom prst="rect">
            <a:avLst/>
          </a:prstGeom>
          <a:noFill/>
        </p:spPr>
        <p:txBody>
          <a:bodyPr wrap="square" rtlCol="0">
            <a:spAutoFit/>
          </a:bodyPr>
          <a:lstStyle/>
          <a:p>
            <a:r>
              <a:rPr lang="hr-HR" sz="1600" dirty="0" smtClean="0"/>
              <a:t>Stručni suradnik defektolog:</a:t>
            </a:r>
          </a:p>
          <a:p>
            <a:r>
              <a:rPr lang="hr-HR" sz="1600" dirty="0"/>
              <a:t> </a:t>
            </a:r>
            <a:r>
              <a:rPr lang="hr-HR" sz="1600" dirty="0" smtClean="0"/>
              <a:t>             Ana Fabijan</a:t>
            </a:r>
            <a:endParaRPr lang="hr-HR" sz="1600" dirty="0"/>
          </a:p>
        </p:txBody>
      </p:sp>
    </p:spTree>
    <p:extLst>
      <p:ext uri="{BB962C8B-B14F-4D97-AF65-F5344CB8AC3E}">
        <p14:creationId xmlns:p14="http://schemas.microsoft.com/office/powerpoint/2010/main" val="1344205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a:bodyPr>
          <a:lstStyle/>
          <a:p>
            <a:pPr>
              <a:lnSpc>
                <a:spcPct val="80000"/>
              </a:lnSpc>
              <a:buFontTx/>
              <a:buNone/>
            </a:pPr>
            <a:endParaRPr lang="hr-HR" sz="2400" dirty="0" smtClean="0"/>
          </a:p>
          <a:p>
            <a:pPr marL="566928" indent="-457200">
              <a:lnSpc>
                <a:spcPct val="80000"/>
              </a:lnSpc>
              <a:buFont typeface="+mj-lt"/>
              <a:buAutoNum type="arabicPeriod"/>
            </a:pPr>
            <a:r>
              <a:rPr lang="hr-HR" sz="2400" b="1" dirty="0" smtClean="0"/>
              <a:t>Početna </a:t>
            </a:r>
            <a:r>
              <a:rPr lang="hr-HR" sz="2400" b="1" dirty="0"/>
              <a:t>procjena </a:t>
            </a:r>
            <a:r>
              <a:rPr lang="hr-HR" sz="2400" dirty="0"/>
              <a:t>vještina, sposobnosti, interesa,  jake i slabe strane učenika, razina usvojenosti nastavnih sadržaja na početku nastavne godine.</a:t>
            </a:r>
          </a:p>
          <a:p>
            <a:pPr marL="566928" indent="-457200">
              <a:lnSpc>
                <a:spcPct val="80000"/>
              </a:lnSpc>
              <a:buFontTx/>
              <a:buAutoNum type="arabicPeriod" startAt="2"/>
            </a:pPr>
            <a:r>
              <a:rPr lang="hr-HR" sz="2400" b="1" dirty="0" smtClean="0"/>
              <a:t>Razina </a:t>
            </a:r>
            <a:r>
              <a:rPr lang="hr-HR" sz="2400" b="1" dirty="0"/>
              <a:t>usvajanja sadržaja </a:t>
            </a:r>
            <a:r>
              <a:rPr lang="hr-HR" sz="2400" dirty="0"/>
              <a:t>– opseg do kojeg će učenik sudjelovati u redovnom programu poštujući primjerenost zahtjeva. Vremenska dimenzija - postaviti kratkoročne i dugoročne  ciljeve i </a:t>
            </a:r>
            <a:r>
              <a:rPr lang="hr-HR" sz="2400" dirty="0" smtClean="0"/>
              <a:t>zadatke.</a:t>
            </a:r>
          </a:p>
          <a:p>
            <a:pPr marL="566928" indent="-457200">
              <a:lnSpc>
                <a:spcPct val="80000"/>
              </a:lnSpc>
              <a:buFontTx/>
              <a:buAutoNum type="arabicPeriod" startAt="2"/>
            </a:pPr>
            <a:r>
              <a:rPr lang="hr-HR" sz="2400" b="1" dirty="0" smtClean="0"/>
              <a:t>Izbor</a:t>
            </a:r>
            <a:r>
              <a:rPr lang="hr-HR" sz="2400" b="1" dirty="0" smtClean="0">
                <a:solidFill>
                  <a:schemeClr val="bg2"/>
                </a:solidFill>
              </a:rPr>
              <a:t> </a:t>
            </a:r>
            <a:r>
              <a:rPr lang="hr-HR" sz="2400" b="1" dirty="0"/>
              <a:t>metoda i postupaka    </a:t>
            </a:r>
            <a:r>
              <a:rPr lang="hr-HR" sz="2400" dirty="0"/>
              <a:t>-</a:t>
            </a:r>
            <a:r>
              <a:rPr lang="hr-HR" sz="2400" dirty="0">
                <a:solidFill>
                  <a:schemeClr val="bg2"/>
                </a:solidFill>
              </a:rPr>
              <a:t> </a:t>
            </a:r>
            <a:r>
              <a:rPr lang="hr-HR" sz="2400" dirty="0"/>
              <a:t>plan i program podrške</a:t>
            </a:r>
            <a:r>
              <a:rPr lang="hr-HR" sz="2400" dirty="0" smtClean="0"/>
              <a:t>.</a:t>
            </a:r>
          </a:p>
          <a:p>
            <a:pPr marL="566928" indent="-457200">
              <a:lnSpc>
                <a:spcPct val="80000"/>
              </a:lnSpc>
              <a:buFontTx/>
              <a:buAutoNum type="arabicPeriod" startAt="2"/>
            </a:pPr>
            <a:r>
              <a:rPr lang="hr-HR" sz="2400" dirty="0" smtClean="0"/>
              <a:t>  </a:t>
            </a:r>
            <a:r>
              <a:rPr lang="hr-HR" sz="2400" b="1" dirty="0"/>
              <a:t>Praćenje, vrednovanje i  ocjenjivanje </a:t>
            </a:r>
            <a:r>
              <a:rPr lang="hr-HR" sz="2400" dirty="0"/>
              <a:t>postignuća učenika.</a:t>
            </a:r>
          </a:p>
          <a:p>
            <a:pPr>
              <a:lnSpc>
                <a:spcPct val="80000"/>
              </a:lnSpc>
            </a:pPr>
            <a:endParaRPr lang="hr-HR" sz="2400" dirty="0"/>
          </a:p>
          <a:p>
            <a:endParaRPr lang="hr-HR" dirty="0"/>
          </a:p>
        </p:txBody>
      </p:sp>
      <p:sp>
        <p:nvSpPr>
          <p:cNvPr id="2" name="Naslov 1"/>
          <p:cNvSpPr>
            <a:spLocks noGrp="1"/>
          </p:cNvSpPr>
          <p:nvPr>
            <p:ph type="title"/>
          </p:nvPr>
        </p:nvSpPr>
        <p:spPr/>
        <p:txBody>
          <a:bodyPr>
            <a:normAutofit/>
          </a:bodyPr>
          <a:lstStyle/>
          <a:p>
            <a:pPr algn="ctr"/>
            <a:r>
              <a:rPr lang="hr-HR" sz="3200" dirty="0"/>
              <a:t>Koraci u izradi individualiziranih-prilagođenih nastavnih programa (IOOP)</a:t>
            </a:r>
          </a:p>
        </p:txBody>
      </p:sp>
    </p:spTree>
    <p:extLst>
      <p:ext uri="{BB962C8B-B14F-4D97-AF65-F5344CB8AC3E}">
        <p14:creationId xmlns:p14="http://schemas.microsoft.com/office/powerpoint/2010/main" val="93806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fontScale="62500" lnSpcReduction="20000"/>
          </a:bodyPr>
          <a:lstStyle/>
          <a:p>
            <a:pPr marL="0" indent="0">
              <a:buNone/>
            </a:pPr>
            <a:r>
              <a:rPr lang="en-US" dirty="0"/>
              <a:t> </a:t>
            </a:r>
            <a:endParaRPr lang="hr-HR" dirty="0"/>
          </a:p>
          <a:p>
            <a:pPr lvl="0"/>
            <a:r>
              <a:rPr lang="en-US" b="1" dirty="0"/>
              <a:t>PREPOZNAVANJE</a:t>
            </a:r>
            <a:endParaRPr lang="hr-HR" dirty="0"/>
          </a:p>
          <a:p>
            <a:pPr lvl="0"/>
            <a:r>
              <a:rPr lang="en-US" dirty="0" err="1"/>
              <a:t>učenik</a:t>
            </a:r>
            <a:r>
              <a:rPr lang="en-US" dirty="0"/>
              <a:t> </a:t>
            </a:r>
            <a:r>
              <a:rPr lang="en-US" dirty="0" err="1"/>
              <a:t>zna</a:t>
            </a:r>
            <a:r>
              <a:rPr lang="en-US" dirty="0"/>
              <a:t> o </a:t>
            </a:r>
            <a:r>
              <a:rPr lang="en-US" dirty="0" err="1"/>
              <a:t>čemu</a:t>
            </a:r>
            <a:r>
              <a:rPr lang="en-US" dirty="0"/>
              <a:t> se </a:t>
            </a:r>
            <a:r>
              <a:rPr lang="en-US" dirty="0" err="1"/>
              <a:t>govori</a:t>
            </a:r>
            <a:r>
              <a:rPr lang="en-US" dirty="0"/>
              <a:t> </a:t>
            </a:r>
            <a:r>
              <a:rPr lang="en-US" dirty="0" err="1"/>
              <a:t>i</a:t>
            </a:r>
            <a:r>
              <a:rPr lang="en-US" dirty="0"/>
              <a:t> </a:t>
            </a:r>
            <a:r>
              <a:rPr lang="en-US" dirty="0" err="1"/>
              <a:t>može</a:t>
            </a:r>
            <a:r>
              <a:rPr lang="en-US" dirty="0"/>
              <a:t> se </a:t>
            </a:r>
            <a:r>
              <a:rPr lang="en-US" dirty="0" err="1"/>
              <a:t>na</a:t>
            </a:r>
            <a:r>
              <a:rPr lang="en-US" dirty="0"/>
              <a:t> </a:t>
            </a:r>
            <a:r>
              <a:rPr lang="en-US" dirty="0" err="1"/>
              <a:t>bilo</a:t>
            </a:r>
            <a:r>
              <a:rPr lang="en-US" dirty="0"/>
              <a:t> </a:t>
            </a:r>
            <a:r>
              <a:rPr lang="en-US" dirty="0" err="1"/>
              <a:t>koji</a:t>
            </a:r>
            <a:r>
              <a:rPr lang="en-US" dirty="0"/>
              <a:t> </a:t>
            </a:r>
            <a:r>
              <a:rPr lang="en-US" dirty="0" err="1"/>
              <a:t>način</a:t>
            </a:r>
            <a:r>
              <a:rPr lang="en-US" dirty="0"/>
              <a:t> </a:t>
            </a:r>
            <a:r>
              <a:rPr lang="en-US" dirty="0" err="1"/>
              <a:t>služiti</a:t>
            </a:r>
            <a:r>
              <a:rPr lang="en-US" dirty="0"/>
              <a:t> </a:t>
            </a:r>
            <a:r>
              <a:rPr lang="en-US" dirty="0" err="1"/>
              <a:t>gradivom</a:t>
            </a:r>
            <a:endParaRPr lang="hr-HR" dirty="0"/>
          </a:p>
          <a:p>
            <a:pPr lvl="0"/>
            <a:r>
              <a:rPr lang="en-US" b="1" dirty="0"/>
              <a:t>REPRODUKCIJA</a:t>
            </a:r>
            <a:endParaRPr lang="hr-HR" dirty="0"/>
          </a:p>
          <a:p>
            <a:pPr lvl="0"/>
            <a:r>
              <a:rPr lang="en-US" dirty="0" err="1"/>
              <a:t>mogućnost</a:t>
            </a:r>
            <a:r>
              <a:rPr lang="en-US" dirty="0"/>
              <a:t> </a:t>
            </a:r>
            <a:r>
              <a:rPr lang="en-US" dirty="0" err="1"/>
              <a:t>prepričavanja</a:t>
            </a:r>
            <a:r>
              <a:rPr lang="en-US" dirty="0"/>
              <a:t> </a:t>
            </a:r>
            <a:r>
              <a:rPr lang="en-US" dirty="0" err="1"/>
              <a:t>sadržaja</a:t>
            </a:r>
            <a:r>
              <a:rPr lang="en-US" dirty="0"/>
              <a:t>, </a:t>
            </a:r>
            <a:r>
              <a:rPr lang="en-US" dirty="0" err="1"/>
              <a:t>razumijevanje</a:t>
            </a:r>
            <a:r>
              <a:rPr lang="en-US" dirty="0"/>
              <a:t> </a:t>
            </a:r>
            <a:r>
              <a:rPr lang="en-US" dirty="0" err="1"/>
              <a:t>simbola</a:t>
            </a:r>
            <a:r>
              <a:rPr lang="en-US" dirty="0"/>
              <a:t> </a:t>
            </a:r>
            <a:r>
              <a:rPr lang="en-US" dirty="0" err="1"/>
              <a:t>i</a:t>
            </a:r>
            <a:r>
              <a:rPr lang="en-US" dirty="0"/>
              <a:t> </a:t>
            </a:r>
            <a:r>
              <a:rPr lang="en-US" dirty="0" err="1"/>
              <a:t>prenesenog</a:t>
            </a:r>
            <a:r>
              <a:rPr lang="en-US" dirty="0"/>
              <a:t> </a:t>
            </a:r>
            <a:r>
              <a:rPr lang="en-US" dirty="0" err="1"/>
              <a:t>značenja</a:t>
            </a:r>
            <a:endParaRPr lang="hr-HR" dirty="0"/>
          </a:p>
          <a:p>
            <a:pPr lvl="0"/>
            <a:r>
              <a:rPr lang="en-US" b="1" dirty="0"/>
              <a:t>PRERAĐIVANJE</a:t>
            </a:r>
            <a:endParaRPr lang="hr-HR" dirty="0"/>
          </a:p>
          <a:p>
            <a:pPr lvl="0"/>
            <a:r>
              <a:rPr lang="en-US" dirty="0" err="1"/>
              <a:t>mogućnost</a:t>
            </a:r>
            <a:r>
              <a:rPr lang="en-US" dirty="0"/>
              <a:t> </a:t>
            </a:r>
            <a:r>
              <a:rPr lang="en-US" dirty="0" err="1"/>
              <a:t>prerađivanja</a:t>
            </a:r>
            <a:r>
              <a:rPr lang="en-US" dirty="0"/>
              <a:t> </a:t>
            </a:r>
            <a:r>
              <a:rPr lang="en-US" dirty="0" err="1"/>
              <a:t>sadržaja</a:t>
            </a:r>
            <a:r>
              <a:rPr lang="en-US" dirty="0"/>
              <a:t> (</a:t>
            </a:r>
            <a:r>
              <a:rPr lang="en-US" dirty="0" err="1"/>
              <a:t>npr</a:t>
            </a:r>
            <a:r>
              <a:rPr lang="en-US" dirty="0"/>
              <a:t>. </a:t>
            </a:r>
            <a:r>
              <a:rPr lang="en-US" dirty="0" err="1"/>
              <a:t>prepričati</a:t>
            </a:r>
            <a:r>
              <a:rPr lang="en-US" dirty="0"/>
              <a:t> </a:t>
            </a:r>
            <a:r>
              <a:rPr lang="en-US" dirty="0" err="1"/>
              <a:t>svojim</a:t>
            </a:r>
            <a:r>
              <a:rPr lang="en-US" dirty="0"/>
              <a:t> </a:t>
            </a:r>
            <a:r>
              <a:rPr lang="en-US" dirty="0" err="1"/>
              <a:t>riječima</a:t>
            </a:r>
            <a:r>
              <a:rPr lang="en-US" dirty="0"/>
              <a:t>)</a:t>
            </a:r>
            <a:endParaRPr lang="hr-HR" dirty="0"/>
          </a:p>
          <a:p>
            <a:pPr lvl="0"/>
            <a:r>
              <a:rPr lang="en-US" b="1" dirty="0"/>
              <a:t>PRIMJENA</a:t>
            </a:r>
            <a:endParaRPr lang="hr-HR" dirty="0"/>
          </a:p>
          <a:p>
            <a:pPr lvl="0"/>
            <a:r>
              <a:rPr lang="en-US" dirty="0" err="1"/>
              <a:t>mogućnost</a:t>
            </a:r>
            <a:r>
              <a:rPr lang="en-US" dirty="0"/>
              <a:t> </a:t>
            </a:r>
            <a:r>
              <a:rPr lang="en-US" dirty="0" err="1"/>
              <a:t>primjenjivanja</a:t>
            </a:r>
            <a:r>
              <a:rPr lang="en-US" dirty="0"/>
              <a:t> </a:t>
            </a:r>
            <a:r>
              <a:rPr lang="en-US" dirty="0" err="1"/>
              <a:t>sadržaja</a:t>
            </a:r>
            <a:r>
              <a:rPr lang="en-US" dirty="0"/>
              <a:t> u </a:t>
            </a:r>
            <a:r>
              <a:rPr lang="en-US" dirty="0" err="1"/>
              <a:t>različitim</a:t>
            </a:r>
            <a:r>
              <a:rPr lang="en-US" dirty="0"/>
              <a:t> </a:t>
            </a:r>
            <a:r>
              <a:rPr lang="en-US" dirty="0" err="1"/>
              <a:t>situacijama</a:t>
            </a:r>
            <a:r>
              <a:rPr lang="en-US" dirty="0"/>
              <a:t> </a:t>
            </a:r>
            <a:r>
              <a:rPr lang="en-US" dirty="0" err="1"/>
              <a:t>i</a:t>
            </a:r>
            <a:r>
              <a:rPr lang="en-US" dirty="0"/>
              <a:t> </a:t>
            </a:r>
            <a:r>
              <a:rPr lang="en-US" dirty="0" err="1"/>
              <a:t>predmetima</a:t>
            </a:r>
            <a:endParaRPr lang="hr-HR" dirty="0"/>
          </a:p>
          <a:p>
            <a:pPr lvl="0"/>
            <a:r>
              <a:rPr lang="en-US" b="1" dirty="0"/>
              <a:t>ANALIZA I SINTEZA</a:t>
            </a:r>
            <a:endParaRPr lang="hr-HR" dirty="0"/>
          </a:p>
          <a:p>
            <a:pPr lvl="0"/>
            <a:r>
              <a:rPr lang="en-US" dirty="0" err="1"/>
              <a:t>mogućnost</a:t>
            </a:r>
            <a:r>
              <a:rPr lang="en-US" dirty="0"/>
              <a:t> </a:t>
            </a:r>
            <a:r>
              <a:rPr lang="en-US" dirty="0" err="1"/>
              <a:t>identifikacije</a:t>
            </a:r>
            <a:r>
              <a:rPr lang="en-US" dirty="0"/>
              <a:t> </a:t>
            </a:r>
            <a:r>
              <a:rPr lang="en-US" dirty="0" err="1"/>
              <a:t>osnovnih</a:t>
            </a:r>
            <a:r>
              <a:rPr lang="en-US" dirty="0"/>
              <a:t> </a:t>
            </a:r>
            <a:r>
              <a:rPr lang="en-US" dirty="0" err="1"/>
              <a:t>elemenata</a:t>
            </a:r>
            <a:r>
              <a:rPr lang="en-US" dirty="0"/>
              <a:t>, </a:t>
            </a:r>
            <a:r>
              <a:rPr lang="en-US" dirty="0" err="1"/>
              <a:t>činjenica</a:t>
            </a:r>
            <a:r>
              <a:rPr lang="en-US" dirty="0"/>
              <a:t>, </a:t>
            </a:r>
            <a:r>
              <a:rPr lang="en-US" dirty="0" err="1"/>
              <a:t>misli</a:t>
            </a:r>
            <a:endParaRPr lang="hr-HR" dirty="0"/>
          </a:p>
          <a:p>
            <a:pPr lvl="0"/>
            <a:r>
              <a:rPr lang="en-US" dirty="0" err="1"/>
              <a:t>samostalno</a:t>
            </a:r>
            <a:r>
              <a:rPr lang="en-US" dirty="0"/>
              <a:t> </a:t>
            </a:r>
            <a:r>
              <a:rPr lang="en-US" dirty="0" err="1"/>
              <a:t>izražavanje</a:t>
            </a:r>
            <a:r>
              <a:rPr lang="en-US" dirty="0"/>
              <a:t>, </a:t>
            </a:r>
            <a:r>
              <a:rPr lang="en-US" dirty="0" err="1"/>
              <a:t>stvaranje</a:t>
            </a:r>
            <a:r>
              <a:rPr lang="en-US" dirty="0"/>
              <a:t>, </a:t>
            </a:r>
            <a:r>
              <a:rPr lang="en-US" dirty="0" err="1"/>
              <a:t>iznošenje</a:t>
            </a:r>
            <a:r>
              <a:rPr lang="en-US" dirty="0"/>
              <a:t> </a:t>
            </a:r>
            <a:r>
              <a:rPr lang="en-US" dirty="0" err="1"/>
              <a:t>osobnog</a:t>
            </a:r>
            <a:r>
              <a:rPr lang="en-US" dirty="0"/>
              <a:t> </a:t>
            </a:r>
            <a:r>
              <a:rPr lang="en-US" dirty="0" err="1"/>
              <a:t>iskustva</a:t>
            </a:r>
            <a:endParaRPr lang="hr-HR" dirty="0"/>
          </a:p>
          <a:p>
            <a:pPr lvl="0"/>
            <a:r>
              <a:rPr lang="en-US" b="1" dirty="0"/>
              <a:t>EVALUACIJA</a:t>
            </a:r>
            <a:endParaRPr lang="hr-HR" dirty="0"/>
          </a:p>
          <a:p>
            <a:pPr lvl="0"/>
            <a:r>
              <a:rPr lang="pl-PL" dirty="0"/>
              <a:t>sposobnost otkrivanja nedostataka, grešaka, mogućnosti u zadanom sadržaju</a:t>
            </a:r>
            <a:endParaRPr lang="hr-HR" dirty="0"/>
          </a:p>
        </p:txBody>
      </p:sp>
      <p:sp>
        <p:nvSpPr>
          <p:cNvPr id="2" name="Naslov 1"/>
          <p:cNvSpPr>
            <a:spLocks noGrp="1"/>
          </p:cNvSpPr>
          <p:nvPr>
            <p:ph type="title"/>
          </p:nvPr>
        </p:nvSpPr>
        <p:spPr/>
        <p:txBody>
          <a:bodyPr/>
          <a:lstStyle/>
          <a:p>
            <a:r>
              <a:rPr lang="hr-HR" dirty="0" smtClean="0"/>
              <a:t>CILJEVI /ZADAĆE</a:t>
            </a:r>
            <a:endParaRPr lang="hr-HR" dirty="0"/>
          </a:p>
        </p:txBody>
      </p:sp>
    </p:spTree>
    <p:extLst>
      <p:ext uri="{BB962C8B-B14F-4D97-AF65-F5344CB8AC3E}">
        <p14:creationId xmlns:p14="http://schemas.microsoft.com/office/powerpoint/2010/main" val="473662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906" name="Group 114"/>
          <p:cNvGraphicFramePr>
            <a:graphicFrameLocks noGrp="1"/>
          </p:cNvGraphicFramePr>
          <p:nvPr>
            <p:ph sz="quarter" idx="1"/>
            <p:extLst>
              <p:ext uri="{D42A27DB-BD31-4B8C-83A1-F6EECF244321}">
                <p14:modId xmlns:p14="http://schemas.microsoft.com/office/powerpoint/2010/main" val="3012207505"/>
              </p:ext>
            </p:extLst>
          </p:nvPr>
        </p:nvGraphicFramePr>
        <p:xfrm>
          <a:off x="539552" y="0"/>
          <a:ext cx="8604448" cy="6803361"/>
        </p:xfrm>
        <a:graphic>
          <a:graphicData uri="http://schemas.openxmlformats.org/drawingml/2006/table">
            <a:tbl>
              <a:tblPr/>
              <a:tblGrid>
                <a:gridCol w="4455735"/>
                <a:gridCol w="4148713"/>
              </a:tblGrid>
              <a:tr h="504056">
                <a:tc gridSpan="2">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400" b="0" i="0" u="none" strike="noStrike" cap="none" normalizeH="0" baseline="0" dirty="0" smtClean="0">
                          <a:ln>
                            <a:noFill/>
                          </a:ln>
                          <a:solidFill>
                            <a:schemeClr val="tx1"/>
                          </a:solidFill>
                          <a:effectLst/>
                          <a:latin typeface="Arial" charset="0"/>
                        </a:rPr>
                        <a:t>      </a:t>
                      </a:r>
                      <a:r>
                        <a:rPr kumimoji="0" lang="hr-HR" sz="2000" b="1" i="0" u="none" strike="noStrike" cap="none" normalizeH="0" baseline="0" dirty="0" smtClean="0">
                          <a:ln>
                            <a:noFill/>
                          </a:ln>
                          <a:solidFill>
                            <a:schemeClr val="tx1"/>
                          </a:solidFill>
                          <a:effectLst/>
                          <a:latin typeface="Arial" charset="0"/>
                        </a:rPr>
                        <a:t>Kognitivne razine znanja – kognitivno područje  (Bloom )</a:t>
                      </a:r>
                    </a:p>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200" b="1" i="0" u="none" strike="noStrike" cap="none" normalizeH="0" baseline="0" dirty="0" smtClean="0">
                          <a:ln>
                            <a:noFill/>
                          </a:ln>
                          <a:solidFill>
                            <a:schemeClr val="tx1"/>
                          </a:solidFill>
                          <a:effectLst/>
                          <a:latin typeface="Arial" charset="0"/>
                        </a:rPr>
                        <a:t>                                          Revidirana inačica prema Anderson i Krathwol, 2001.</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hr-HR"/>
                    </a:p>
                  </a:txBody>
                  <a:tcPr/>
                </a:tc>
              </a:tr>
              <a:tr h="387398">
                <a:tc>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600" b="1" i="0" u="none" strike="noStrike" cap="none" normalizeH="0" baseline="0" dirty="0" smtClean="0">
                          <a:ln>
                            <a:noFill/>
                          </a:ln>
                          <a:solidFill>
                            <a:srgbClr val="FF0000"/>
                          </a:solidFill>
                          <a:effectLst/>
                          <a:latin typeface="Arial" charset="0"/>
                        </a:rPr>
                        <a:t>Razina i ishodi učenja (CILJEVI)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600" b="0" i="0" u="none" strike="noStrike" cap="none" normalizeH="0" baseline="0" dirty="0" smtClean="0">
                          <a:ln>
                            <a:noFill/>
                          </a:ln>
                          <a:solidFill>
                            <a:schemeClr val="tx1"/>
                          </a:solidFill>
                          <a:effectLst/>
                          <a:latin typeface="Arial" charset="0"/>
                        </a:rPr>
                        <a:t>Pripadajući glagoli s kojima se opisuje očekivana izvedba. </a:t>
                      </a:r>
                      <a:r>
                        <a:rPr kumimoji="0" lang="hr-HR" sz="1600" b="1" i="0" u="none" strike="noStrike" cap="none" normalizeH="0" baseline="0" dirty="0" smtClean="0">
                          <a:ln>
                            <a:noFill/>
                          </a:ln>
                          <a:solidFill>
                            <a:schemeClr val="tx1"/>
                          </a:solidFill>
                          <a:effectLst/>
                          <a:latin typeface="Arial" charset="0"/>
                        </a:rPr>
                        <a:t>Učenik će moći…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13628">
                <a:tc>
                  <a:txBody>
                    <a:bodyPr/>
                    <a:lstStyle/>
                    <a:p>
                      <a:pPr marL="457200" marR="0" lvl="0" indent="-457200" algn="l" defTabSz="914400" rtl="0" eaLnBrk="1" fontAlgn="base" latinLnBrk="0" hangingPunct="1">
                        <a:lnSpc>
                          <a:spcPct val="100000"/>
                        </a:lnSpc>
                        <a:spcBef>
                          <a:spcPct val="60000"/>
                        </a:spcBef>
                        <a:spcAft>
                          <a:spcPct val="0"/>
                        </a:spcAft>
                        <a:buClr>
                          <a:schemeClr val="tx1"/>
                        </a:buClr>
                        <a:buSzTx/>
                        <a:buFontTx/>
                        <a:buAutoNum type="arabicPeriod"/>
                        <a:tabLst/>
                      </a:pPr>
                      <a:r>
                        <a:rPr lang="hr-HR" dirty="0" smtClean="0"/>
                        <a:t>pamćenje  činjenica i informacija        </a:t>
                      </a:r>
                      <a:r>
                        <a:rPr lang="hr-HR" dirty="0" smtClean="0">
                          <a:solidFill>
                            <a:srgbClr val="FF0000"/>
                          </a:solidFill>
                        </a:rPr>
                        <a:t>DOSJETITI SE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600" b="0" i="0" u="none" strike="noStrike" cap="none" normalizeH="0" baseline="0" dirty="0" smtClean="0">
                          <a:ln>
                            <a:noFill/>
                          </a:ln>
                          <a:solidFill>
                            <a:schemeClr val="tx1"/>
                          </a:solidFill>
                          <a:effectLst/>
                          <a:latin typeface="Arial" charset="0"/>
                        </a:rPr>
                        <a:t>Prepoznati, zapamtiti,imenovati, odrediti,označiti, zabilježiti,ispričati, nabrojiti, sastaviti popis, opisati,ponoviti, izvijestiti...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513">
                <a:tc>
                  <a:txBody>
                    <a:bodyPr/>
                    <a:lstStyle/>
                    <a:p>
                      <a:pPr marL="495300" marR="0" lvl="0" indent="-495300" algn="l" defTabSz="914400" rtl="0" eaLnBrk="1" fontAlgn="base" latinLnBrk="0" hangingPunct="1">
                        <a:lnSpc>
                          <a:spcPct val="100000"/>
                        </a:lnSpc>
                        <a:spcBef>
                          <a:spcPct val="60000"/>
                        </a:spcBef>
                        <a:spcAft>
                          <a:spcPct val="0"/>
                        </a:spcAft>
                        <a:buClr>
                          <a:schemeClr val="tx1"/>
                        </a:buClr>
                        <a:buSzTx/>
                        <a:buFontTx/>
                        <a:buNone/>
                        <a:tabLst/>
                      </a:pPr>
                      <a:r>
                        <a:rPr kumimoji="0" lang="hr-HR" sz="2000" b="0" i="0" u="none" strike="noStrike" cap="none" normalizeH="0" baseline="0" dirty="0" smtClean="0">
                          <a:ln>
                            <a:noFill/>
                          </a:ln>
                          <a:solidFill>
                            <a:schemeClr val="tx1"/>
                          </a:solidFill>
                          <a:effectLst/>
                          <a:latin typeface="Arial" charset="0"/>
                        </a:rPr>
                        <a:t>2.   </a:t>
                      </a:r>
                      <a:r>
                        <a:rPr lang="hr-HR" dirty="0" smtClean="0"/>
                        <a:t>razumijevanje tih činjenica </a:t>
                      </a:r>
                      <a:r>
                        <a:rPr lang="hr-HR" dirty="0" smtClean="0">
                          <a:solidFill>
                            <a:srgbClr val="FF0000"/>
                          </a:solidFill>
                        </a:rPr>
                        <a:t>SHVATITI</a:t>
                      </a:r>
                      <a:endParaRPr kumimoji="0" lang="hr-HR" sz="2000" b="1" i="0" u="none"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600" b="0" i="0" u="none" strike="noStrike" cap="none" normalizeH="0" baseline="0" dirty="0" smtClean="0">
                          <a:ln>
                            <a:noFill/>
                          </a:ln>
                          <a:solidFill>
                            <a:schemeClr val="tx1"/>
                          </a:solidFill>
                          <a:effectLst/>
                          <a:latin typeface="Arial" charset="0"/>
                        </a:rPr>
                        <a:t>Izdvojiti, prepričati, sažeti, objasniti preoblikovati , razmotriti, izraziti, raspravljati, predvidjeti, navesti primjere…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513">
                <a:tc>
                  <a:txBody>
                    <a:bodyPr/>
                    <a:lstStyle/>
                    <a:p>
                      <a:pPr marL="457200" marR="0" lvl="0" indent="-457200" algn="l" defTabSz="914400" rtl="0" eaLnBrk="1" fontAlgn="base" latinLnBrk="0" hangingPunct="1">
                        <a:lnSpc>
                          <a:spcPct val="100000"/>
                        </a:lnSpc>
                        <a:spcBef>
                          <a:spcPct val="60000"/>
                        </a:spcBef>
                        <a:spcAft>
                          <a:spcPct val="0"/>
                        </a:spcAft>
                        <a:buClr>
                          <a:schemeClr val="tx1"/>
                        </a:buClr>
                        <a:buSzTx/>
                        <a:buFontTx/>
                        <a:buAutoNum type="arabicPeriod" startAt="3"/>
                        <a:tabLst/>
                      </a:pPr>
                      <a:r>
                        <a:rPr lang="hr-HR" dirty="0" smtClean="0"/>
                        <a:t>primjena tih činjenica  u rješavanju problema       </a:t>
                      </a:r>
                      <a:r>
                        <a:rPr lang="hr-HR" dirty="0" smtClean="0">
                          <a:solidFill>
                            <a:srgbClr val="FF0000"/>
                          </a:solidFill>
                        </a:rPr>
                        <a:t>PRIMIJENITI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600" b="0" i="0" u="none" strike="noStrike" cap="none" normalizeH="0" baseline="0" dirty="0" smtClean="0">
                          <a:ln>
                            <a:noFill/>
                          </a:ln>
                          <a:solidFill>
                            <a:schemeClr val="tx1"/>
                          </a:solidFill>
                          <a:effectLst/>
                          <a:latin typeface="Arial" charset="0"/>
                        </a:rPr>
                        <a:t>Riješiti, primijeniti izvesti, izraziti, protumačiti, ilustrirati , vježbati, izložiti, prikazati, prevesti, povezati demonstrirati...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8956">
                <a:tc>
                  <a:txBody>
                    <a:bodyPr/>
                    <a:lstStyle/>
                    <a:p>
                      <a:pPr marL="457200" marR="0" lvl="0" indent="-457200" algn="l" defTabSz="914400" rtl="0" eaLnBrk="1" fontAlgn="base" latinLnBrk="0" hangingPunct="1">
                        <a:lnSpc>
                          <a:spcPct val="100000"/>
                        </a:lnSpc>
                        <a:spcBef>
                          <a:spcPct val="60000"/>
                        </a:spcBef>
                        <a:spcAft>
                          <a:spcPct val="0"/>
                        </a:spcAft>
                        <a:buClr>
                          <a:schemeClr val="tx1"/>
                        </a:buClr>
                        <a:buSzTx/>
                        <a:buFontTx/>
                        <a:buAutoNum type="arabicPeriod" startAt="4"/>
                        <a:tabLst/>
                      </a:pPr>
                      <a:r>
                        <a:rPr lang="hr-HR" dirty="0" smtClean="0"/>
                        <a:t>objašnjavanje tih informacija       (analiza)    </a:t>
                      </a:r>
                      <a:r>
                        <a:rPr lang="hr-HR" dirty="0" smtClean="0">
                          <a:solidFill>
                            <a:srgbClr val="FF0000"/>
                          </a:solidFill>
                        </a:rPr>
                        <a:t>ANALIZIRATI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600" b="0" i="0" u="none" strike="noStrike" cap="none" normalizeH="0" baseline="0" dirty="0" smtClean="0">
                          <a:ln>
                            <a:noFill/>
                          </a:ln>
                          <a:solidFill>
                            <a:schemeClr val="tx1"/>
                          </a:solidFill>
                          <a:effectLst/>
                          <a:latin typeface="Arial" charset="0"/>
                        </a:rPr>
                        <a:t>Usporediti, raspravljati,, suprotstaviti, razlučiti, raščlaniti, zaključiti, provjerit, prepoznati neizrečene pretpostavke...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2849">
                <a:tc>
                  <a:txBody>
                    <a:bodyPr/>
                    <a:lstStyle/>
                    <a:p>
                      <a:pPr marL="495300" marR="0" lvl="0" indent="-495300" algn="l" defTabSz="914400" rtl="0" eaLnBrk="1" fontAlgn="base" latinLnBrk="0" hangingPunct="1">
                        <a:lnSpc>
                          <a:spcPct val="100000"/>
                        </a:lnSpc>
                        <a:spcBef>
                          <a:spcPct val="60000"/>
                        </a:spcBef>
                        <a:spcAft>
                          <a:spcPct val="0"/>
                        </a:spcAft>
                        <a:buClr>
                          <a:schemeClr val="tx1"/>
                        </a:buClr>
                        <a:buSzTx/>
                        <a:buFontTx/>
                        <a:buNone/>
                        <a:tabLst/>
                      </a:pPr>
                      <a:r>
                        <a:rPr kumimoji="0" lang="hr-HR" sz="2000" b="1" i="0" u="none" strike="noStrike" cap="none" normalizeH="0" baseline="0" dirty="0" smtClean="0">
                          <a:ln>
                            <a:noFill/>
                          </a:ln>
                          <a:solidFill>
                            <a:schemeClr val="tx1"/>
                          </a:solidFill>
                          <a:effectLst/>
                          <a:latin typeface="Arial" charset="0"/>
                        </a:rPr>
                        <a:t>5.    </a:t>
                      </a:r>
                      <a:r>
                        <a:rPr lang="hr-HR" dirty="0" smtClean="0"/>
                        <a:t>donošenje prosudbi na osnovi prethodnih razina (evaluacija)  </a:t>
                      </a:r>
                      <a:r>
                        <a:rPr lang="hr-HR" dirty="0" smtClean="0">
                          <a:solidFill>
                            <a:srgbClr val="FF0000"/>
                          </a:solidFill>
                        </a:rPr>
                        <a:t>PROSUĐIVATI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600" b="0" i="0" u="none" strike="noStrike" cap="none" normalizeH="0" baseline="0" dirty="0" smtClean="0">
                          <a:ln>
                            <a:noFill/>
                          </a:ln>
                          <a:solidFill>
                            <a:schemeClr val="tx1"/>
                          </a:solidFill>
                          <a:effectLst/>
                          <a:latin typeface="Arial" charset="0"/>
                        </a:rPr>
                        <a:t>Prosuditi, dokazati, izabrati, rangirati ,vrednovati, grafički prikazati, odrediti prioritet, predvidjeti, zastupati mišljenje…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63393">
                <a:tc>
                  <a:txBody>
                    <a:bodyPr/>
                    <a:lstStyle/>
                    <a:p>
                      <a:pPr marL="495300" marR="0" lvl="0" indent="-495300" algn="l" defTabSz="914400" rtl="0" eaLnBrk="1" fontAlgn="base" latinLnBrk="0" hangingPunct="1">
                        <a:lnSpc>
                          <a:spcPct val="100000"/>
                        </a:lnSpc>
                        <a:spcBef>
                          <a:spcPct val="60000"/>
                        </a:spcBef>
                        <a:spcAft>
                          <a:spcPct val="0"/>
                        </a:spcAft>
                        <a:buClr>
                          <a:schemeClr val="tx1"/>
                        </a:buClr>
                        <a:buSzTx/>
                        <a:buFontTx/>
                        <a:buNone/>
                        <a:tabLst/>
                      </a:pPr>
                      <a:r>
                        <a:rPr kumimoji="0" lang="hr-HR" sz="2000" b="1" i="0" u="none" strike="noStrike" cap="none" normalizeH="0" baseline="0" dirty="0" smtClean="0">
                          <a:ln>
                            <a:noFill/>
                          </a:ln>
                          <a:solidFill>
                            <a:schemeClr val="tx1"/>
                          </a:solidFill>
                          <a:effectLst/>
                          <a:latin typeface="Arial" charset="0"/>
                        </a:rPr>
                        <a:t>6</a:t>
                      </a:r>
                      <a:r>
                        <a:rPr kumimoji="0" lang="hr-HR" sz="2000" b="1" i="0" u="none" strike="noStrike" cap="none" normalizeH="0" baseline="0" dirty="0" smtClean="0">
                          <a:ln>
                            <a:noFill/>
                          </a:ln>
                          <a:solidFill>
                            <a:srgbClr val="FFCCFF"/>
                          </a:solidFill>
                          <a:effectLst/>
                          <a:latin typeface="Arial" charset="0"/>
                        </a:rPr>
                        <a:t>. </a:t>
                      </a:r>
                      <a:r>
                        <a:rPr kumimoji="0" lang="hr-HR" sz="2000" b="0" i="0" u="none" strike="noStrike" cap="none" normalizeH="0" baseline="0" dirty="0" smtClean="0">
                          <a:ln>
                            <a:noFill/>
                          </a:ln>
                          <a:solidFill>
                            <a:srgbClr val="FFCCFF"/>
                          </a:solidFill>
                          <a:effectLst/>
                          <a:latin typeface="Arial" charset="0"/>
                        </a:rPr>
                        <a:t>   </a:t>
                      </a:r>
                      <a:r>
                        <a:rPr lang="hr-HR" dirty="0" smtClean="0"/>
                        <a:t>stvaranje novog primjenjujući usvojene informacije (sinteza)  </a:t>
                      </a:r>
                      <a:r>
                        <a:rPr lang="hr-HR" dirty="0" smtClean="0">
                          <a:solidFill>
                            <a:srgbClr val="FF0000"/>
                          </a:solidFill>
                        </a:rPr>
                        <a:t>STVARATI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chemeClr val="tx1"/>
                        </a:buClr>
                        <a:buSzTx/>
                        <a:buFontTx/>
                        <a:buNone/>
                        <a:tabLst/>
                      </a:pPr>
                      <a:r>
                        <a:rPr kumimoji="0" lang="hr-HR" sz="1600" b="0" i="0" u="none" strike="noStrike" cap="none" normalizeH="0" baseline="0" dirty="0" smtClean="0">
                          <a:ln>
                            <a:noFill/>
                          </a:ln>
                          <a:solidFill>
                            <a:schemeClr val="tx1"/>
                          </a:solidFill>
                          <a:effectLst/>
                          <a:latin typeface="Arial" charset="0"/>
                        </a:rPr>
                        <a:t>Predložiti promjene, stvoriti, izmisliti, organizirati, kreirati,povezati, objediniti, klasificirati, planirati, poopćiti...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2" name="Slide Number Placeholder 7"/>
          <p:cNvSpPr>
            <a:spLocks noGrp="1"/>
          </p:cNvSpPr>
          <p:nvPr>
            <p:ph type="sldNum" sz="quarter" idx="12"/>
          </p:nvPr>
        </p:nvSpPr>
        <p:spPr/>
        <p:txBody>
          <a:bodyPr>
            <a:normAutofit lnSpcReduction="10000"/>
          </a:bodyPr>
          <a:lstStyle/>
          <a:p>
            <a:fld id="{84132D16-BC5B-4A33-8591-335BB92AE02D}" type="slidenum">
              <a:rPr lang="en-US" altLang="en-US"/>
              <a:pPr/>
              <a:t>12</a:t>
            </a:fld>
            <a:endParaRPr lang="en-US" altLang="en-US"/>
          </a:p>
        </p:txBody>
      </p:sp>
    </p:spTree>
    <p:extLst>
      <p:ext uri="{BB962C8B-B14F-4D97-AF65-F5344CB8AC3E}">
        <p14:creationId xmlns:p14="http://schemas.microsoft.com/office/powerpoint/2010/main" val="3314185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r>
              <a:rPr lang="hr-HR" dirty="0" smtClean="0"/>
              <a:t>Sredstva i metode prilagodbe</a:t>
            </a:r>
            <a:endParaRPr lang="hr-HR" dirty="0"/>
          </a:p>
        </p:txBody>
      </p:sp>
      <p:sp>
        <p:nvSpPr>
          <p:cNvPr id="5" name="Rezervirano mjesto teksta 4"/>
          <p:cNvSpPr>
            <a:spLocks noGrp="1"/>
          </p:cNvSpPr>
          <p:nvPr>
            <p:ph type="body" idx="1"/>
          </p:nvPr>
        </p:nvSpPr>
        <p:spPr/>
        <p:txBody>
          <a:bodyPr>
            <a:normAutofit/>
          </a:bodyPr>
          <a:lstStyle/>
          <a:p>
            <a:pPr algn="ctr"/>
            <a:r>
              <a:rPr lang="hr-HR" dirty="0" smtClean="0"/>
              <a:t>SREDSTVA</a:t>
            </a:r>
            <a:endParaRPr lang="hr-HR" dirty="0"/>
          </a:p>
        </p:txBody>
      </p:sp>
      <p:sp>
        <p:nvSpPr>
          <p:cNvPr id="6" name="Rezervirano mjesto teksta 5"/>
          <p:cNvSpPr>
            <a:spLocks noGrp="1"/>
          </p:cNvSpPr>
          <p:nvPr>
            <p:ph type="body" sz="half" idx="3"/>
          </p:nvPr>
        </p:nvSpPr>
        <p:spPr/>
        <p:txBody>
          <a:bodyPr>
            <a:normAutofit/>
          </a:bodyPr>
          <a:lstStyle/>
          <a:p>
            <a:pPr algn="ctr"/>
            <a:r>
              <a:rPr lang="hr-HR" dirty="0" smtClean="0"/>
              <a:t>METODE</a:t>
            </a:r>
            <a:endParaRPr lang="hr-HR" dirty="0"/>
          </a:p>
        </p:txBody>
      </p:sp>
      <p:sp>
        <p:nvSpPr>
          <p:cNvPr id="3" name="Rezervirano mjesto sadržaja 2"/>
          <p:cNvSpPr>
            <a:spLocks noGrp="1"/>
          </p:cNvSpPr>
          <p:nvPr>
            <p:ph sz="quarter" idx="2"/>
          </p:nvPr>
        </p:nvSpPr>
        <p:spPr/>
        <p:txBody>
          <a:bodyPr>
            <a:normAutofit fontScale="55000" lnSpcReduction="20000"/>
          </a:bodyPr>
          <a:lstStyle/>
          <a:p>
            <a:pPr marL="0" indent="0">
              <a:buNone/>
            </a:pPr>
            <a:r>
              <a:rPr lang="pl-PL" b="1" dirty="0"/>
              <a:t> </a:t>
            </a:r>
            <a:endParaRPr lang="hr-HR" sz="2500" dirty="0"/>
          </a:p>
          <a:p>
            <a:pPr lvl="0"/>
            <a:r>
              <a:rPr lang="en-US" sz="2500" dirty="0" smtClean="0"/>
              <a:t>NAVODI</a:t>
            </a:r>
            <a:r>
              <a:rPr lang="en-US" sz="2500" dirty="0"/>
              <a:t>, INFORMACIJE, IZDVOJENI POJMOVI, POJMOVI</a:t>
            </a:r>
            <a:endParaRPr lang="hr-HR" sz="2500" dirty="0"/>
          </a:p>
          <a:p>
            <a:pPr lvl="0"/>
            <a:r>
              <a:rPr lang="en-US" sz="2500" dirty="0"/>
              <a:t>RAZGOVOR, PREPRIČAVANJE, PRIČANJE, ZAKLJUČIVANJE</a:t>
            </a:r>
            <a:endParaRPr lang="hr-HR" sz="2500" dirty="0"/>
          </a:p>
          <a:p>
            <a:pPr lvl="0"/>
            <a:r>
              <a:rPr lang="en-US" sz="2500" dirty="0"/>
              <a:t>STRUKTURIRANI UZORCI SADRŽAJA NASTAVNE TEME</a:t>
            </a:r>
            <a:endParaRPr lang="hr-HR" sz="2500" dirty="0"/>
          </a:p>
          <a:p>
            <a:pPr lvl="0"/>
            <a:r>
              <a:rPr lang="en-US" sz="2500" dirty="0"/>
              <a:t>NASTAVNI LISTIĆI PRILAGOĐENOG SADRŽAJA</a:t>
            </a:r>
            <a:endParaRPr lang="hr-HR" sz="2500" dirty="0"/>
          </a:p>
          <a:p>
            <a:pPr lvl="0"/>
            <a:r>
              <a:rPr lang="en-US" sz="2500" dirty="0"/>
              <a:t>GOVOR, TEKST, KNJIGA</a:t>
            </a:r>
            <a:endParaRPr lang="hr-HR" sz="2500" dirty="0"/>
          </a:p>
          <a:p>
            <a:pPr lvl="0"/>
            <a:r>
              <a:rPr lang="en-US" sz="2500" dirty="0"/>
              <a:t>ILUSTRACIJE, SLIKE, DIJAPOZITIVI, PLAKATI</a:t>
            </a:r>
            <a:endParaRPr lang="hr-HR" sz="2500" dirty="0"/>
          </a:p>
          <a:p>
            <a:pPr lvl="0"/>
            <a:r>
              <a:rPr lang="en-US" sz="2500" dirty="0"/>
              <a:t>MODELI, UZORCI, EKSPERIMENTI</a:t>
            </a:r>
            <a:endParaRPr lang="hr-HR" sz="2500" dirty="0"/>
          </a:p>
          <a:p>
            <a:pPr lvl="0"/>
            <a:r>
              <a:rPr lang="en-US" sz="2500" dirty="0"/>
              <a:t>AV SREDSTVA, MEDIJI</a:t>
            </a:r>
            <a:endParaRPr lang="hr-HR" sz="2500" dirty="0"/>
          </a:p>
          <a:p>
            <a:pPr lvl="0"/>
            <a:r>
              <a:rPr lang="en-US" sz="2500" dirty="0"/>
              <a:t>IZVORNA STVARNOST</a:t>
            </a:r>
            <a:endParaRPr lang="hr-HR" sz="2500" dirty="0"/>
          </a:p>
          <a:p>
            <a:pPr lvl="0"/>
            <a:r>
              <a:rPr lang="en-US" sz="2500" dirty="0"/>
              <a:t>PRAKTIČNI PROBLEMI I PRAKTIČNI RADOVI</a:t>
            </a:r>
            <a:endParaRPr lang="hr-HR" sz="2500" dirty="0"/>
          </a:p>
          <a:p>
            <a:pPr lvl="0"/>
            <a:r>
              <a:rPr lang="en-US" sz="2500" dirty="0"/>
              <a:t>MEĐUSOBNO UČENJE</a:t>
            </a:r>
            <a:endParaRPr lang="hr-HR" sz="2500" dirty="0"/>
          </a:p>
          <a:p>
            <a:pPr marL="0" indent="0">
              <a:buNone/>
            </a:pPr>
            <a:endParaRPr lang="hr-HR" dirty="0"/>
          </a:p>
        </p:txBody>
      </p:sp>
      <p:sp>
        <p:nvSpPr>
          <p:cNvPr id="7" name="Rezervirano mjesto sadržaja 6"/>
          <p:cNvSpPr>
            <a:spLocks noGrp="1"/>
          </p:cNvSpPr>
          <p:nvPr>
            <p:ph sz="quarter" idx="4"/>
          </p:nvPr>
        </p:nvSpPr>
        <p:spPr/>
        <p:txBody>
          <a:bodyPr>
            <a:normAutofit fontScale="77500" lnSpcReduction="20000"/>
          </a:bodyPr>
          <a:lstStyle/>
          <a:p>
            <a:pPr marL="0" indent="0">
              <a:buNone/>
            </a:pPr>
            <a:r>
              <a:rPr lang="en-US" dirty="0"/>
              <a:t> </a:t>
            </a:r>
            <a:endParaRPr lang="hr-HR" dirty="0"/>
          </a:p>
          <a:p>
            <a:pPr marL="342900" indent="-342900"/>
            <a:r>
              <a:rPr lang="en-US" dirty="0" smtClean="0"/>
              <a:t>PREDAVANJE,</a:t>
            </a:r>
            <a:r>
              <a:rPr lang="hr-HR" dirty="0" smtClean="0"/>
              <a:t> </a:t>
            </a:r>
            <a:r>
              <a:rPr lang="en-US" dirty="0" smtClean="0"/>
              <a:t>DEMONSTRACIJA</a:t>
            </a:r>
            <a:endParaRPr lang="hr-HR" dirty="0"/>
          </a:p>
          <a:p>
            <a:pPr lvl="0"/>
            <a:r>
              <a:rPr lang="en-US" dirty="0"/>
              <a:t>ČITANJE, PISANJE, RAČUNANJE, CRTANJE</a:t>
            </a:r>
            <a:endParaRPr lang="hr-HR" dirty="0"/>
          </a:p>
          <a:p>
            <a:pPr lvl="0"/>
            <a:r>
              <a:rPr lang="en-US" dirty="0"/>
              <a:t>UPOTREBA NASTAVNIH POMAGALA</a:t>
            </a:r>
            <a:endParaRPr lang="hr-HR" dirty="0"/>
          </a:p>
          <a:p>
            <a:pPr lvl="0"/>
            <a:r>
              <a:rPr lang="pl-PL" dirty="0"/>
              <a:t>SAMOSTALAN RAD(GRUPNI, INDIVIDUALNI, FRONTALNI)</a:t>
            </a:r>
            <a:endParaRPr lang="hr-HR" dirty="0"/>
          </a:p>
          <a:p>
            <a:pPr lvl="0"/>
            <a:r>
              <a:rPr lang="en-US" dirty="0"/>
              <a:t>IGRA, IGRANJE ULOGA, DRAMATIZACIJA</a:t>
            </a:r>
            <a:endParaRPr lang="hr-HR" dirty="0"/>
          </a:p>
          <a:p>
            <a:pPr lvl="0"/>
            <a:r>
              <a:rPr lang="en-US" dirty="0"/>
              <a:t>UVJEŽBAVANJE VJEŠTINA, SPOSOBNOSTI</a:t>
            </a:r>
            <a:endParaRPr lang="hr-HR" dirty="0"/>
          </a:p>
          <a:p>
            <a:pPr lvl="0"/>
            <a:r>
              <a:rPr lang="en-US" dirty="0"/>
              <a:t>VANUČIONIČKA NASTAVA</a:t>
            </a:r>
            <a:endParaRPr lang="hr-HR" dirty="0"/>
          </a:p>
          <a:p>
            <a:pPr lvl="0"/>
            <a:r>
              <a:rPr lang="en-US" dirty="0"/>
              <a:t>PROGRAMIRANI NASTAVNI MATERIJALI</a:t>
            </a:r>
            <a:endParaRPr lang="hr-HR" dirty="0"/>
          </a:p>
          <a:p>
            <a:endParaRPr lang="hr-HR" dirty="0"/>
          </a:p>
        </p:txBody>
      </p:sp>
    </p:spTree>
    <p:extLst>
      <p:ext uri="{BB962C8B-B14F-4D97-AF65-F5344CB8AC3E}">
        <p14:creationId xmlns:p14="http://schemas.microsoft.com/office/powerpoint/2010/main" val="2521259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762" y="980728"/>
            <a:ext cx="8419429" cy="4735929"/>
          </a:xfrm>
        </p:spPr>
      </p:pic>
      <p:sp>
        <p:nvSpPr>
          <p:cNvPr id="3" name="Naslov 2"/>
          <p:cNvSpPr>
            <a:spLocks noGrp="1"/>
          </p:cNvSpPr>
          <p:nvPr>
            <p:ph type="title"/>
          </p:nvPr>
        </p:nvSpPr>
        <p:spPr/>
        <p:txBody>
          <a:bodyPr/>
          <a:lstStyle/>
          <a:p>
            <a:endParaRPr lang="hr-HR"/>
          </a:p>
        </p:txBody>
      </p:sp>
    </p:spTree>
    <p:extLst>
      <p:ext uri="{BB962C8B-B14F-4D97-AF65-F5344CB8AC3E}">
        <p14:creationId xmlns:p14="http://schemas.microsoft.com/office/powerpoint/2010/main" val="2635165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724819"/>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2"/>
          <p:cNvSpPr>
            <a:spLocks noGrp="1"/>
          </p:cNvSpPr>
          <p:nvPr>
            <p:ph sz="half" idx="2"/>
          </p:nvPr>
        </p:nvSpPr>
        <p:spPr/>
        <p:txBody>
          <a:bodyPr/>
          <a:lstStyle/>
          <a:p>
            <a:r>
              <a:rPr lang="hr-HR" altLang="sr-Latn-RS" b="1" dirty="0">
                <a:latin typeface="Microsoft New Tai Lue" panose="020B0502040204020203" pitchFamily="34" charset="0"/>
                <a:cs typeface="Microsoft New Tai Lue" panose="020B0502040204020203" pitchFamily="34" charset="0"/>
              </a:rPr>
              <a:t>UČENIKA USPOREĐUJEMO SA SAMIM SOBOM, A NE S DRUGIM UČENICIMA</a:t>
            </a:r>
          </a:p>
          <a:p>
            <a:endParaRPr lang="hr-HR" altLang="sr-Latn-RS" b="1" dirty="0">
              <a:latin typeface="Microsoft New Tai Lue" panose="020B0502040204020203" pitchFamily="34" charset="0"/>
              <a:cs typeface="Microsoft New Tai Lue" panose="020B0502040204020203" pitchFamily="34" charset="0"/>
            </a:endParaRPr>
          </a:p>
          <a:p>
            <a:endParaRPr lang="hr-HR" altLang="sr-Latn-RS" b="1" dirty="0">
              <a:latin typeface="Microsoft New Tai Lue" panose="020B0502040204020203" pitchFamily="34" charset="0"/>
              <a:cs typeface="Microsoft New Tai Lue" panose="020B0502040204020203" pitchFamily="34" charset="0"/>
            </a:endParaRPr>
          </a:p>
          <a:p>
            <a:r>
              <a:rPr lang="hr-HR" altLang="sr-Latn-RS" b="1" dirty="0">
                <a:latin typeface="Microsoft New Tai Lue" panose="020B0502040204020203" pitchFamily="34" charset="0"/>
                <a:cs typeface="Microsoft New Tai Lue" panose="020B0502040204020203" pitchFamily="34" charset="0"/>
              </a:rPr>
              <a:t>VREDNUJEMO GA PREMA NJEGOVOM PROGRAMU!</a:t>
            </a:r>
          </a:p>
          <a:p>
            <a:endParaRPr lang="hr-HR" dirty="0"/>
          </a:p>
        </p:txBody>
      </p:sp>
      <p:sp>
        <p:nvSpPr>
          <p:cNvPr id="12" name="Title 11"/>
          <p:cNvSpPr>
            <a:spLocks noGrp="1"/>
          </p:cNvSpPr>
          <p:nvPr>
            <p:ph type="title"/>
          </p:nvPr>
        </p:nvSpPr>
        <p:spPr/>
        <p:txBody>
          <a:bodyPr/>
          <a:lstStyle/>
          <a:p>
            <a:endParaRPr lang="hr-HR"/>
          </a:p>
        </p:txBody>
      </p:sp>
    </p:spTree>
    <p:extLst>
      <p:ext uri="{BB962C8B-B14F-4D97-AF65-F5344CB8AC3E}">
        <p14:creationId xmlns:p14="http://schemas.microsoft.com/office/powerpoint/2010/main" val="639902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658411"/>
          </a:xfrm>
        </p:spPr>
        <p:txBody>
          <a:bodyPr/>
          <a:lstStyle/>
          <a:p>
            <a:pPr marL="0" indent="0">
              <a:buNone/>
            </a:pPr>
            <a:endParaRPr lang="hr-HR" b="1" dirty="0" smtClean="0"/>
          </a:p>
          <a:p>
            <a:pPr marL="0" indent="0">
              <a:buNone/>
            </a:pPr>
            <a:endParaRPr lang="hr-HR" b="1" dirty="0" smtClean="0"/>
          </a:p>
          <a:p>
            <a:r>
              <a:rPr lang="hr-HR" dirty="0" smtClean="0"/>
              <a:t>Novi pravilnik</a:t>
            </a:r>
          </a:p>
          <a:p>
            <a:r>
              <a:rPr lang="hr-HR" dirty="0" smtClean="0"/>
              <a:t>Promjena terminologije</a:t>
            </a:r>
          </a:p>
          <a:p>
            <a:r>
              <a:rPr lang="hr-HR" dirty="0" smtClean="0"/>
              <a:t>Dužnost izrade plana i programa za djecu s TUR</a:t>
            </a:r>
            <a:endParaRPr lang="hr-HR" dirty="0"/>
          </a:p>
        </p:txBody>
      </p:sp>
      <p:sp>
        <p:nvSpPr>
          <p:cNvPr id="2" name="Title 1"/>
          <p:cNvSpPr>
            <a:spLocks noGrp="1"/>
          </p:cNvSpPr>
          <p:nvPr>
            <p:ph type="title"/>
          </p:nvPr>
        </p:nvSpPr>
        <p:spPr>
          <a:xfrm>
            <a:off x="467544" y="1340768"/>
            <a:ext cx="8229600" cy="1503040"/>
          </a:xfrm>
        </p:spPr>
        <p:txBody>
          <a:bodyPr>
            <a:normAutofit fontScale="90000"/>
          </a:bodyPr>
          <a:lstStyle/>
          <a:p>
            <a:pPr marL="0" indent="0" algn="ctr"/>
            <a:r>
              <a:rPr lang="hr-HR" sz="2900" b="1" dirty="0" smtClean="0"/>
              <a:t>PRAVILNIK O </a:t>
            </a:r>
            <a:r>
              <a:rPr lang="hr-HR" sz="2900" b="1" dirty="0"/>
              <a:t>OSNOVNOŠKOLSKOM I SREDNJOŠKOLSKOM ODGOJU I OBRAZOVANJU UČENIKA S TEŠKOĆAMA U RAZVOJU </a:t>
            </a:r>
            <a:r>
              <a:rPr lang="hr-HR" sz="2000" dirty="0"/>
              <a:t>(„NN“, br. 24/15)</a:t>
            </a:r>
            <a:r>
              <a:rPr lang="hr-HR" b="1" dirty="0"/>
              <a:t/>
            </a:r>
            <a:br>
              <a:rPr lang="hr-HR" b="1" dirty="0"/>
            </a:br>
            <a:r>
              <a:rPr lang="hr-HR" b="1" dirty="0" smtClean="0"/>
              <a:t/>
            </a:r>
            <a:br>
              <a:rPr lang="hr-HR" b="1" dirty="0" smtClean="0"/>
            </a:br>
            <a:endParaRPr lang="hr-HR" dirty="0"/>
          </a:p>
        </p:txBody>
      </p:sp>
    </p:spTree>
    <p:extLst>
      <p:ext uri="{BB962C8B-B14F-4D97-AF65-F5344CB8AC3E}">
        <p14:creationId xmlns:p14="http://schemas.microsoft.com/office/powerpoint/2010/main" val="53257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hr-HR" dirty="0" smtClean="0"/>
          </a:p>
          <a:p>
            <a:r>
              <a:rPr lang="hr-HR" dirty="0" smtClean="0"/>
              <a:t>je </a:t>
            </a:r>
            <a:r>
              <a:rPr lang="hr-HR" dirty="0"/>
              <a:t>učenik čije </a:t>
            </a:r>
            <a:r>
              <a:rPr lang="hr-HR" u="sng" dirty="0"/>
              <a:t>sposobnosti</a:t>
            </a:r>
            <a:r>
              <a:rPr lang="hr-HR" dirty="0"/>
              <a:t> u međudjelovanju s </a:t>
            </a:r>
            <a:r>
              <a:rPr lang="hr-HR" u="sng" dirty="0"/>
              <a:t>čimbenicima iz okoline</a:t>
            </a:r>
            <a:r>
              <a:rPr lang="hr-HR" dirty="0"/>
              <a:t> ograničavaju njegovo puno, učinkovito i ravnopravno sudjelovanje u odgojno-obrazovnom procesu s ostalim učenicima, a proizlaze iz</a:t>
            </a:r>
            <a:r>
              <a:rPr lang="hr-HR" dirty="0" smtClean="0"/>
              <a:t>:</a:t>
            </a:r>
          </a:p>
          <a:p>
            <a:r>
              <a:rPr lang="hr-HR" dirty="0"/>
              <a:t/>
            </a:r>
            <a:br>
              <a:rPr lang="hr-HR" dirty="0"/>
            </a:br>
            <a:r>
              <a:rPr lang="hr-HR" dirty="0"/>
              <a:t>– tjelesnih, mentalnih, intelektualnih, osjetilnih oštećenja i poremećaja funkcija,</a:t>
            </a:r>
            <a:br>
              <a:rPr lang="hr-HR" dirty="0"/>
            </a:br>
            <a:r>
              <a:rPr lang="hr-HR" dirty="0"/>
              <a:t>– kombinacije više vrsta gore navedenih oštećenja i poremećaja.</a:t>
            </a:r>
          </a:p>
        </p:txBody>
      </p:sp>
      <p:sp>
        <p:nvSpPr>
          <p:cNvPr id="2" name="Title 1"/>
          <p:cNvSpPr>
            <a:spLocks noGrp="1"/>
          </p:cNvSpPr>
          <p:nvPr>
            <p:ph type="title"/>
          </p:nvPr>
        </p:nvSpPr>
        <p:spPr/>
        <p:txBody>
          <a:bodyPr>
            <a:normAutofit/>
          </a:bodyPr>
          <a:lstStyle/>
          <a:p>
            <a:r>
              <a:rPr lang="hr-HR" sz="3600" dirty="0"/>
              <a:t>Učenik s teškoćama u razvoju</a:t>
            </a:r>
          </a:p>
        </p:txBody>
      </p:sp>
    </p:spTree>
    <p:extLst>
      <p:ext uri="{BB962C8B-B14F-4D97-AF65-F5344CB8AC3E}">
        <p14:creationId xmlns:p14="http://schemas.microsoft.com/office/powerpoint/2010/main" val="1466375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lnSpcReduction="10000"/>
          </a:bodyPr>
          <a:lstStyle/>
          <a:p>
            <a:pPr marL="0" indent="0">
              <a:buNone/>
            </a:pPr>
            <a:endParaRPr lang="hr-HR" dirty="0" smtClean="0"/>
          </a:p>
          <a:p>
            <a:pPr marL="0" indent="0">
              <a:buNone/>
            </a:pPr>
            <a:r>
              <a:rPr lang="hr-HR" dirty="0" smtClean="0"/>
              <a:t>1</a:t>
            </a:r>
            <a:r>
              <a:rPr lang="hr-HR" dirty="0"/>
              <a:t>. Oštećenja vida</a:t>
            </a:r>
            <a:br>
              <a:rPr lang="hr-HR" dirty="0"/>
            </a:br>
            <a:r>
              <a:rPr lang="hr-HR" dirty="0"/>
              <a:t>2. Oštećenja sluha</a:t>
            </a:r>
            <a:br>
              <a:rPr lang="hr-HR" dirty="0"/>
            </a:br>
            <a:r>
              <a:rPr lang="hr-HR" dirty="0"/>
              <a:t>3. Oštećenja jezično-govorne-glasovne komunikacije i specifične teškoće u učenju</a:t>
            </a:r>
            <a:br>
              <a:rPr lang="hr-HR" dirty="0"/>
            </a:br>
            <a:r>
              <a:rPr lang="hr-HR" dirty="0"/>
              <a:t>4. Oštećenja organa i organskih sustava</a:t>
            </a:r>
            <a:br>
              <a:rPr lang="hr-HR" dirty="0"/>
            </a:br>
            <a:r>
              <a:rPr lang="hr-HR" dirty="0"/>
              <a:t>5. Intelektualne teškoće</a:t>
            </a:r>
            <a:br>
              <a:rPr lang="hr-HR" dirty="0"/>
            </a:br>
            <a:r>
              <a:rPr lang="hr-HR" dirty="0"/>
              <a:t>6. Poremećaji u ponašanju i oštećenja mentalnog zdravlja</a:t>
            </a:r>
            <a:br>
              <a:rPr lang="hr-HR" dirty="0"/>
            </a:br>
            <a:r>
              <a:rPr lang="hr-HR" dirty="0"/>
              <a:t>7. Postojanje više vrsta teškoća u psihofizičkom razvoju.</a:t>
            </a:r>
          </a:p>
        </p:txBody>
      </p:sp>
      <p:sp>
        <p:nvSpPr>
          <p:cNvPr id="2" name="Title 1"/>
          <p:cNvSpPr>
            <a:spLocks noGrp="1"/>
          </p:cNvSpPr>
          <p:nvPr>
            <p:ph type="title"/>
          </p:nvPr>
        </p:nvSpPr>
        <p:spPr>
          <a:xfrm>
            <a:off x="539552" y="0"/>
            <a:ext cx="8229600" cy="1143000"/>
          </a:xfrm>
        </p:spPr>
        <p:txBody>
          <a:bodyPr>
            <a:normAutofit fontScale="90000"/>
          </a:bodyPr>
          <a:lstStyle/>
          <a:p>
            <a:pPr algn="ctr"/>
            <a:r>
              <a:rPr lang="hr-HR" dirty="0"/>
              <a:t/>
            </a:r>
            <a:br>
              <a:rPr lang="hr-HR" dirty="0"/>
            </a:br>
            <a:r>
              <a:rPr lang="hr-HR" sz="4000" dirty="0"/>
              <a:t>ORIJENTACIJSKA LISTA VRSTA TEŠKOĆA</a:t>
            </a:r>
          </a:p>
        </p:txBody>
      </p:sp>
    </p:spTree>
    <p:extLst>
      <p:ext uri="{BB962C8B-B14F-4D97-AF65-F5344CB8AC3E}">
        <p14:creationId xmlns:p14="http://schemas.microsoft.com/office/powerpoint/2010/main" val="408083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hr-HR" b="1" dirty="0" smtClean="0"/>
          </a:p>
          <a:p>
            <a:r>
              <a:rPr lang="hr-HR" b="1" dirty="0" smtClean="0"/>
              <a:t>Redoviti </a:t>
            </a:r>
            <a:r>
              <a:rPr lang="hr-HR" b="1" dirty="0"/>
              <a:t>program uz individualizirane </a:t>
            </a:r>
            <a:r>
              <a:rPr lang="hr-HR" b="1" dirty="0" smtClean="0"/>
              <a:t>postupke</a:t>
            </a:r>
            <a:endParaRPr lang="hr-HR" b="1" dirty="0"/>
          </a:p>
          <a:p>
            <a:r>
              <a:rPr lang="hr-HR" b="1" dirty="0"/>
              <a:t>R</a:t>
            </a:r>
            <a:r>
              <a:rPr lang="hr-HR" b="1" dirty="0" smtClean="0"/>
              <a:t>edoviti </a:t>
            </a:r>
            <a:r>
              <a:rPr lang="hr-HR" b="1" dirty="0"/>
              <a:t>program uz prilagodbu sadržaja i individualizirane </a:t>
            </a:r>
            <a:r>
              <a:rPr lang="hr-HR" b="1" dirty="0" smtClean="0"/>
              <a:t>postupke</a:t>
            </a:r>
            <a:endParaRPr lang="hr-HR" b="1" dirty="0"/>
          </a:p>
          <a:p>
            <a:r>
              <a:rPr lang="hr-HR" b="1" dirty="0"/>
              <a:t>P</a:t>
            </a:r>
            <a:r>
              <a:rPr lang="hr-HR" b="1" dirty="0" smtClean="0"/>
              <a:t>osebni </a:t>
            </a:r>
            <a:r>
              <a:rPr lang="hr-HR" b="1" dirty="0"/>
              <a:t>program uz individualizirane </a:t>
            </a:r>
            <a:r>
              <a:rPr lang="hr-HR" b="1" dirty="0" smtClean="0"/>
              <a:t>postupke</a:t>
            </a:r>
            <a:endParaRPr lang="hr-HR" dirty="0"/>
          </a:p>
          <a:p>
            <a:r>
              <a:rPr lang="hr-HR" dirty="0"/>
              <a:t>P</a:t>
            </a:r>
            <a:r>
              <a:rPr lang="hr-HR" dirty="0" smtClean="0"/>
              <a:t>osebni </a:t>
            </a:r>
            <a:r>
              <a:rPr lang="hr-HR" dirty="0"/>
              <a:t>programi za stjecanje kompetencija u aktivnostima svakodnevnoga života i rada</a:t>
            </a:r>
            <a:r>
              <a:rPr lang="hr-HR" b="1" dirty="0"/>
              <a:t> </a:t>
            </a:r>
            <a:r>
              <a:rPr lang="hr-HR" dirty="0"/>
              <a:t>uz individualizirane postupke</a:t>
            </a:r>
          </a:p>
          <a:p>
            <a:endParaRPr lang="hr-HR" dirty="0"/>
          </a:p>
        </p:txBody>
      </p:sp>
      <p:sp>
        <p:nvSpPr>
          <p:cNvPr id="2" name="Title 1"/>
          <p:cNvSpPr>
            <a:spLocks noGrp="1"/>
          </p:cNvSpPr>
          <p:nvPr>
            <p:ph type="title"/>
          </p:nvPr>
        </p:nvSpPr>
        <p:spPr>
          <a:xfrm>
            <a:off x="467544" y="692696"/>
            <a:ext cx="8229600" cy="1143000"/>
          </a:xfrm>
        </p:spPr>
        <p:txBody>
          <a:bodyPr>
            <a:normAutofit fontScale="90000"/>
          </a:bodyPr>
          <a:lstStyle/>
          <a:p>
            <a:pPr algn="ctr"/>
            <a:r>
              <a:rPr lang="hr-HR" b="1" dirty="0" smtClean="0"/>
              <a:t>Primjereni programi odgoja i obrazovanja</a:t>
            </a:r>
            <a:r>
              <a:rPr lang="hr-HR" dirty="0" smtClean="0"/>
              <a:t/>
            </a:r>
            <a:br>
              <a:rPr lang="hr-HR" dirty="0" smtClean="0"/>
            </a:br>
            <a:endParaRPr lang="hr-HR" dirty="0"/>
          </a:p>
        </p:txBody>
      </p:sp>
    </p:spTree>
    <p:extLst>
      <p:ext uri="{BB962C8B-B14F-4D97-AF65-F5344CB8AC3E}">
        <p14:creationId xmlns:p14="http://schemas.microsoft.com/office/powerpoint/2010/main" val="111454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hr-HR" dirty="0" smtClean="0"/>
          </a:p>
          <a:p>
            <a:r>
              <a:rPr lang="vi-VN" sz="3400" dirty="0" smtClean="0"/>
              <a:t>(</a:t>
            </a:r>
            <a:r>
              <a:rPr lang="vi-VN" sz="3400" dirty="0"/>
              <a:t>2) Individualizirani postupci omogućavaju različite oblike potpore, prema potrebama učenika, i to s obzirom na: samostalnost učenika; vrijeme rada; metode rada; provjeravanje vještina, znanja i sposobnosti učenika; praćenje i vrednovanje postignuća učenika; aktivnost učenika; tehnološka, didaktička i/ili rehabilitacijska sredstva za rad i primjerene prostorne uvjete.</a:t>
            </a:r>
          </a:p>
          <a:p>
            <a:endParaRPr lang="hr-HR" sz="3400" dirty="0" smtClean="0"/>
          </a:p>
          <a:p>
            <a:endParaRPr lang="hr-HR" sz="3400" dirty="0" smtClean="0"/>
          </a:p>
          <a:p>
            <a:r>
              <a:rPr lang="vi-VN" sz="3400" dirty="0" smtClean="0"/>
              <a:t>(</a:t>
            </a:r>
            <a:r>
              <a:rPr lang="vi-VN" sz="3400" dirty="0"/>
              <a:t>3) Individualizirani postupci mogu biti iz jednog, više ili svih predmeta te za svakoga pojedinog učenika iz stavka 2. ovog članka </a:t>
            </a:r>
            <a:r>
              <a:rPr lang="vi-VN" sz="3400" u="sng" dirty="0"/>
              <a:t>trebaju biti razrađeni kao pisani dokument</a:t>
            </a:r>
            <a:r>
              <a:rPr lang="vi-VN" sz="3400" dirty="0"/>
              <a:t>, a </a:t>
            </a:r>
            <a:r>
              <a:rPr lang="vi-VN" sz="3400" u="sng" dirty="0"/>
              <a:t>izrađuju ga učitelji/nastavnici u suradnji sa stručnim suradnicima škole </a:t>
            </a:r>
            <a:r>
              <a:rPr lang="vi-VN" sz="3400" dirty="0"/>
              <a:t>te </a:t>
            </a:r>
            <a:r>
              <a:rPr lang="vi-VN" sz="3400" u="sng" dirty="0"/>
              <a:t>su ga dužni dati na uvid roditelju/skrbniku učenika tijekom prve polovice polugodišta.</a:t>
            </a:r>
          </a:p>
          <a:p>
            <a:endParaRPr lang="hr-HR" dirty="0"/>
          </a:p>
        </p:txBody>
      </p:sp>
      <p:sp>
        <p:nvSpPr>
          <p:cNvPr id="2" name="Title 1"/>
          <p:cNvSpPr>
            <a:spLocks noGrp="1"/>
          </p:cNvSpPr>
          <p:nvPr>
            <p:ph type="title"/>
          </p:nvPr>
        </p:nvSpPr>
        <p:spPr>
          <a:xfrm>
            <a:off x="467544" y="620688"/>
            <a:ext cx="8229600" cy="1282154"/>
          </a:xfrm>
        </p:spPr>
        <p:txBody>
          <a:bodyPr>
            <a:normAutofit fontScale="90000"/>
          </a:bodyPr>
          <a:lstStyle/>
          <a:p>
            <a:pPr algn="ctr"/>
            <a:r>
              <a:rPr lang="hr-HR" i="1" dirty="0" smtClean="0"/>
              <a:t/>
            </a:r>
            <a:br>
              <a:rPr lang="hr-HR" i="1" dirty="0" smtClean="0"/>
            </a:br>
            <a:r>
              <a:rPr lang="it-IT" sz="3600" i="1" dirty="0" smtClean="0"/>
              <a:t>Redoviti </a:t>
            </a:r>
            <a:r>
              <a:rPr lang="it-IT" sz="3600" i="1" dirty="0"/>
              <a:t>program uz individualizirane postupke</a:t>
            </a:r>
            <a:r>
              <a:rPr lang="it-IT" i="1" dirty="0"/>
              <a:t/>
            </a:r>
            <a:br>
              <a:rPr lang="it-IT" i="1" dirty="0"/>
            </a:br>
            <a:r>
              <a:rPr lang="it-IT" sz="1600" dirty="0"/>
              <a:t>Članak 5.</a:t>
            </a:r>
            <a:r>
              <a:rPr lang="it-IT" dirty="0"/>
              <a:t/>
            </a:r>
            <a:br>
              <a:rPr lang="it-IT" dirty="0"/>
            </a:br>
            <a:r>
              <a:rPr lang="hr-HR" dirty="0" smtClean="0"/>
              <a:t/>
            </a:r>
            <a:br>
              <a:rPr lang="hr-HR" dirty="0" smtClean="0"/>
            </a:br>
            <a:endParaRPr lang="hr-HR" dirty="0"/>
          </a:p>
        </p:txBody>
      </p:sp>
    </p:spTree>
    <p:extLst>
      <p:ext uri="{BB962C8B-B14F-4D97-AF65-F5344CB8AC3E}">
        <p14:creationId xmlns:p14="http://schemas.microsoft.com/office/powerpoint/2010/main" val="1282935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endParaRPr lang="hr-HR" sz="2600" dirty="0" smtClean="0"/>
          </a:p>
          <a:p>
            <a:r>
              <a:rPr lang="vi-VN" sz="2600" dirty="0" smtClean="0"/>
              <a:t>(</a:t>
            </a:r>
            <a:r>
              <a:rPr lang="vi-VN" sz="2600" dirty="0"/>
              <a:t>2) Redoviti program uz prilagodbu sadržaja i individualizirane postupke je redoviti program koji se sadržajno i metodički prilagođava učeniku.</a:t>
            </a:r>
          </a:p>
          <a:p>
            <a:endParaRPr lang="hr-HR" sz="2600" dirty="0" smtClean="0"/>
          </a:p>
          <a:p>
            <a:r>
              <a:rPr lang="vi-VN" sz="2600" dirty="0" smtClean="0"/>
              <a:t>(</a:t>
            </a:r>
            <a:r>
              <a:rPr lang="vi-VN" sz="2600" dirty="0"/>
              <a:t>3) Sadržajna prilagodba podrazumijeva individualiziranu prilagodbu nastavnih sadržaja redovitog programa sukladno sposobnostima i sklonostima učenika, a zahtijeva </a:t>
            </a:r>
            <a:r>
              <a:rPr lang="vi-VN" sz="2600" u="sng" dirty="0"/>
              <a:t>smanjivanje opsega</a:t>
            </a:r>
            <a:r>
              <a:rPr lang="vi-VN" sz="2600" dirty="0"/>
              <a:t> nastavnih sadržaja. Opseg nastavnih sadržaja može se umanjiti do najniže razine usvojenosti obrazovnih postignuća propisanih nastavnim planom i programom/kurikulumom za razred u koji je učenik uključen, a iznad razine posebnog programa.</a:t>
            </a:r>
          </a:p>
          <a:p>
            <a:endParaRPr lang="hr-HR" dirty="0"/>
          </a:p>
        </p:txBody>
      </p:sp>
      <p:sp>
        <p:nvSpPr>
          <p:cNvPr id="2" name="Title 1"/>
          <p:cNvSpPr>
            <a:spLocks noGrp="1"/>
          </p:cNvSpPr>
          <p:nvPr>
            <p:ph type="title"/>
          </p:nvPr>
        </p:nvSpPr>
        <p:spPr/>
        <p:txBody>
          <a:bodyPr>
            <a:normAutofit fontScale="90000"/>
          </a:bodyPr>
          <a:lstStyle/>
          <a:p>
            <a:pPr algn="ctr"/>
            <a:r>
              <a:rPr lang="hr-HR" sz="3600" i="1" dirty="0"/>
              <a:t>Redoviti program uz prilagodbu sadržaja i individualizirane postupke</a:t>
            </a:r>
            <a:br>
              <a:rPr lang="hr-HR" sz="3600" i="1" dirty="0"/>
            </a:br>
            <a:r>
              <a:rPr lang="hr-HR" sz="1800" dirty="0"/>
              <a:t>Članak 6.</a:t>
            </a:r>
          </a:p>
        </p:txBody>
      </p:sp>
    </p:spTree>
    <p:extLst>
      <p:ext uri="{BB962C8B-B14F-4D97-AF65-F5344CB8AC3E}">
        <p14:creationId xmlns:p14="http://schemas.microsoft.com/office/powerpoint/2010/main" val="2785713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hr-HR" sz="2800" dirty="0" smtClean="0"/>
          </a:p>
          <a:p>
            <a:endParaRPr lang="hr-HR" sz="2800" dirty="0" smtClean="0"/>
          </a:p>
          <a:p>
            <a:r>
              <a:rPr lang="vi-VN" sz="2400" dirty="0" smtClean="0"/>
              <a:t>(</a:t>
            </a:r>
            <a:r>
              <a:rPr lang="vi-VN" sz="2400" dirty="0"/>
              <a:t>4) Redoviti program uz prilagodbu sadržaja i individualizirane postupke može biti iz </a:t>
            </a:r>
            <a:r>
              <a:rPr lang="vi-VN" sz="2400" u="sng" dirty="0"/>
              <a:t>jednog, više ili svih predmeta</a:t>
            </a:r>
            <a:r>
              <a:rPr lang="vi-VN" sz="2400" dirty="0"/>
              <a:t>, a izrađuju ga kao </a:t>
            </a:r>
            <a:r>
              <a:rPr lang="vi-VN" sz="2400" u="sng" dirty="0"/>
              <a:t>pisani dokument učitelji/nastavnici za svaki pojedini nastavni predmet</a:t>
            </a:r>
            <a:r>
              <a:rPr lang="vi-VN" sz="2400" dirty="0"/>
              <a:t> u suradnji sa stručnim suradnicima škole te su ga </a:t>
            </a:r>
            <a:r>
              <a:rPr lang="vi-VN" sz="2400" u="sng" dirty="0"/>
              <a:t>dužni dati na uvid roditelju/skrbniku učenika tijekom prve polovice polugodišta.</a:t>
            </a:r>
            <a:endParaRPr lang="hr-HR" sz="2400" u="sng" dirty="0"/>
          </a:p>
        </p:txBody>
      </p:sp>
      <p:sp>
        <p:nvSpPr>
          <p:cNvPr id="2" name="Title 1"/>
          <p:cNvSpPr>
            <a:spLocks noGrp="1"/>
          </p:cNvSpPr>
          <p:nvPr>
            <p:ph type="title"/>
          </p:nvPr>
        </p:nvSpPr>
        <p:spPr>
          <a:xfrm>
            <a:off x="467544" y="548680"/>
            <a:ext cx="8229600" cy="1143000"/>
          </a:xfrm>
        </p:spPr>
        <p:txBody>
          <a:bodyPr>
            <a:normAutofit fontScale="90000"/>
          </a:bodyPr>
          <a:lstStyle/>
          <a:p>
            <a:pPr algn="ctr"/>
            <a:r>
              <a:rPr lang="hr-HR" sz="3600" i="1" dirty="0" smtClean="0"/>
              <a:t>Redoviti program uz prilagodbu sadržaja i individualizirane postupke</a:t>
            </a:r>
            <a:r>
              <a:rPr lang="hr-HR" i="1" dirty="0" smtClean="0"/>
              <a:t/>
            </a:r>
            <a:br>
              <a:rPr lang="hr-HR" i="1" dirty="0" smtClean="0"/>
            </a:br>
            <a:r>
              <a:rPr lang="hr-HR" sz="1800" dirty="0" smtClean="0"/>
              <a:t>Članak 6.</a:t>
            </a:r>
            <a:endParaRPr lang="hr-HR" sz="1800" dirty="0"/>
          </a:p>
        </p:txBody>
      </p:sp>
    </p:spTree>
    <p:extLst>
      <p:ext uri="{BB962C8B-B14F-4D97-AF65-F5344CB8AC3E}">
        <p14:creationId xmlns:p14="http://schemas.microsoft.com/office/powerpoint/2010/main" val="1922098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hr-HR" sz="2600" dirty="0" smtClean="0"/>
          </a:p>
          <a:p>
            <a:pPr algn="just"/>
            <a:endParaRPr lang="hr-HR" sz="2600" dirty="0"/>
          </a:p>
          <a:p>
            <a:pPr algn="just"/>
            <a:r>
              <a:rPr lang="hr-HR" sz="2400" dirty="0" smtClean="0"/>
              <a:t>(</a:t>
            </a:r>
            <a:r>
              <a:rPr lang="hr-HR" sz="2400" dirty="0"/>
              <a:t>3) Posebni program uz individualizirane postupke može biti iz svih ili pojedinih predmeta. Ako je samo iz pojedinih predmeta, tada učenik ostale predmete prema svojim sposobnostima svladava po redovitome programu uz individualizirane postupke ili redovitome programu uz prilagodbu sadržaja i individualizirane postupke.</a:t>
            </a:r>
          </a:p>
          <a:p>
            <a:endParaRPr lang="hr-HR" sz="2600" dirty="0" smtClean="0"/>
          </a:p>
          <a:p>
            <a:pPr marL="0" indent="0">
              <a:buNone/>
            </a:pPr>
            <a:endParaRPr lang="hr-HR" dirty="0"/>
          </a:p>
        </p:txBody>
      </p:sp>
      <p:sp>
        <p:nvSpPr>
          <p:cNvPr id="2" name="Title 1"/>
          <p:cNvSpPr>
            <a:spLocks noGrp="1"/>
          </p:cNvSpPr>
          <p:nvPr>
            <p:ph type="title"/>
          </p:nvPr>
        </p:nvSpPr>
        <p:spPr>
          <a:xfrm>
            <a:off x="457200" y="274638"/>
            <a:ext cx="8229600" cy="1282154"/>
          </a:xfrm>
        </p:spPr>
        <p:txBody>
          <a:bodyPr>
            <a:normAutofit fontScale="90000"/>
          </a:bodyPr>
          <a:lstStyle/>
          <a:p>
            <a:pPr algn="ctr"/>
            <a:r>
              <a:rPr lang="hr-HR" sz="3600" i="1" dirty="0" smtClean="0"/>
              <a:t/>
            </a:r>
            <a:br>
              <a:rPr lang="hr-HR" sz="3600" i="1" dirty="0" smtClean="0"/>
            </a:br>
            <a:r>
              <a:rPr lang="hr-HR" sz="3600" i="1" dirty="0"/>
              <a:t/>
            </a:r>
            <a:br>
              <a:rPr lang="hr-HR" sz="3600" i="1" dirty="0"/>
            </a:br>
            <a:r>
              <a:rPr lang="hr-HR" sz="3600" i="1" dirty="0" smtClean="0"/>
              <a:t>Posebni </a:t>
            </a:r>
            <a:r>
              <a:rPr lang="hr-HR" sz="3600" i="1" dirty="0"/>
              <a:t>program uz individualizirane postupke</a:t>
            </a:r>
            <a:r>
              <a:rPr lang="hr-HR" i="1" dirty="0"/>
              <a:t/>
            </a:r>
            <a:br>
              <a:rPr lang="hr-HR" i="1" dirty="0"/>
            </a:br>
            <a:r>
              <a:rPr lang="hr-HR" sz="1800" dirty="0"/>
              <a:t>Članak 8.</a:t>
            </a:r>
            <a:r>
              <a:rPr lang="hr-HR" dirty="0"/>
              <a:t/>
            </a:r>
            <a:br>
              <a:rPr lang="hr-HR" dirty="0"/>
            </a:br>
            <a:endParaRPr lang="hr-HR" dirty="0"/>
          </a:p>
        </p:txBody>
      </p:sp>
    </p:spTree>
    <p:extLst>
      <p:ext uri="{BB962C8B-B14F-4D97-AF65-F5344CB8AC3E}">
        <p14:creationId xmlns:p14="http://schemas.microsoft.com/office/powerpoint/2010/main" val="655257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251</TotalTime>
  <Words>742</Words>
  <Application>Microsoft Office PowerPoint</Application>
  <PresentationFormat>Prikaz na zaslonu (4:3)</PresentationFormat>
  <Paragraphs>108</Paragraphs>
  <Slides>15</Slides>
  <Notes>1</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15</vt:i4>
      </vt:variant>
    </vt:vector>
  </HeadingPairs>
  <TitlesOfParts>
    <vt:vector size="23" baseType="lpstr">
      <vt:lpstr>Arial</vt:lpstr>
      <vt:lpstr>Calibri</vt:lpstr>
      <vt:lpstr>Lucida Sans Unicode</vt:lpstr>
      <vt:lpstr>Microsoft New Tai Lue</vt:lpstr>
      <vt:lpstr>Verdana</vt:lpstr>
      <vt:lpstr>Wingdings 2</vt:lpstr>
      <vt:lpstr>Wingdings 3</vt:lpstr>
      <vt:lpstr>Concourse</vt:lpstr>
      <vt:lpstr>Planiranje i programiranje rada za djecu s teškoćama</vt:lpstr>
      <vt:lpstr>PRAVILNIK O OSNOVNOŠKOLSKOM I SREDNJOŠKOLSKOM ODGOJU I OBRAZOVANJU UČENIKA S TEŠKOĆAMA U RAZVOJU („NN“, br. 24/15)  </vt:lpstr>
      <vt:lpstr>Učenik s teškoćama u razvoju</vt:lpstr>
      <vt:lpstr> ORIJENTACIJSKA LISTA VRSTA TEŠKOĆA</vt:lpstr>
      <vt:lpstr>Primjereni programi odgoja i obrazovanja </vt:lpstr>
      <vt:lpstr> Redoviti program uz individualizirane postupke Članak 5.  </vt:lpstr>
      <vt:lpstr>Redoviti program uz prilagodbu sadržaja i individualizirane postupke Članak 6.</vt:lpstr>
      <vt:lpstr>Redoviti program uz prilagodbu sadržaja i individualizirane postupke Članak 6.</vt:lpstr>
      <vt:lpstr>  Posebni program uz individualizirane postupke Članak 8. </vt:lpstr>
      <vt:lpstr>Koraci u izradi individualiziranih-prilagođenih nastavnih programa (IOOP)</vt:lpstr>
      <vt:lpstr>CILJEVI /ZADAĆE</vt:lpstr>
      <vt:lpstr>PowerPointova prezentacija</vt:lpstr>
      <vt:lpstr>Sredstva i metode prilagodbe</vt:lpstr>
      <vt:lpstr>PowerPointova prezentacija</vt:lpstr>
      <vt:lpstr>PowerPointova prezentacija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Izrada plana i programa rada za djecu s teškoćama</dc:title>
  <dc:creator>Ana</dc:creator>
  <cp:lastModifiedBy>skolapg</cp:lastModifiedBy>
  <cp:revision>23</cp:revision>
  <dcterms:created xsi:type="dcterms:W3CDTF">2015-11-03T20:17:56Z</dcterms:created>
  <dcterms:modified xsi:type="dcterms:W3CDTF">2015-11-05T16:16:02Z</dcterms:modified>
</cp:coreProperties>
</file>